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825" r:id="rId2"/>
    <p:sldId id="999" r:id="rId3"/>
    <p:sldId id="2250" r:id="rId4"/>
    <p:sldId id="2251" r:id="rId5"/>
    <p:sldId id="2252" r:id="rId6"/>
    <p:sldId id="2253" r:id="rId7"/>
    <p:sldId id="2254" r:id="rId8"/>
    <p:sldId id="2255" r:id="rId9"/>
    <p:sldId id="2256" r:id="rId10"/>
    <p:sldId id="2257" r:id="rId11"/>
    <p:sldId id="2258" r:id="rId12"/>
    <p:sldId id="2259" r:id="rId13"/>
    <p:sldId id="2260" r:id="rId14"/>
    <p:sldId id="2261" r:id="rId15"/>
    <p:sldId id="2262" r:id="rId16"/>
    <p:sldId id="2263" r:id="rId17"/>
    <p:sldId id="2264" r:id="rId18"/>
    <p:sldId id="2265" r:id="rId19"/>
    <p:sldId id="2266" r:id="rId20"/>
    <p:sldId id="2267" r:id="rId21"/>
    <p:sldId id="2268" r:id="rId22"/>
    <p:sldId id="2269" r:id="rId23"/>
    <p:sldId id="2270" r:id="rId24"/>
    <p:sldId id="2271" r:id="rId25"/>
    <p:sldId id="2272" r:id="rId26"/>
    <p:sldId id="2273" r:id="rId27"/>
    <p:sldId id="2274" r:id="rId28"/>
    <p:sldId id="2275" r:id="rId29"/>
    <p:sldId id="2276" r:id="rId30"/>
    <p:sldId id="2277" r:id="rId31"/>
    <p:sldId id="2278" r:id="rId32"/>
    <p:sldId id="2279" r:id="rId33"/>
    <p:sldId id="2280" r:id="rId34"/>
    <p:sldId id="2281" r:id="rId35"/>
    <p:sldId id="2282" r:id="rId36"/>
    <p:sldId id="2283" r:id="rId37"/>
    <p:sldId id="2284" r:id="rId38"/>
    <p:sldId id="2285" r:id="rId39"/>
    <p:sldId id="2286" r:id="rId40"/>
    <p:sldId id="2287" r:id="rId41"/>
    <p:sldId id="2288" r:id="rId42"/>
    <p:sldId id="2289" r:id="rId43"/>
    <p:sldId id="2290" r:id="rId44"/>
    <p:sldId id="2291" r:id="rId45"/>
    <p:sldId id="2292" r:id="rId4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13" autoAdjust="0"/>
    <p:restoredTop sz="94624" autoAdjust="0"/>
  </p:normalViewPr>
  <p:slideViewPr>
    <p:cSldViewPr>
      <p:cViewPr>
        <p:scale>
          <a:sx n="71" d="100"/>
          <a:sy n="71" d="100"/>
        </p:scale>
        <p:origin x="-108" y="366"/>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2014-03-01</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SERVING ELOHIM</a:t>
            </a:r>
            <a:endParaRPr lang="en-ZA" dirty="0"/>
          </a:p>
        </p:txBody>
      </p:sp>
      <p:sp>
        <p:nvSpPr>
          <p:cNvPr id="3" name="Content Placeholder 2"/>
          <p:cNvSpPr>
            <a:spLocks noGrp="1"/>
          </p:cNvSpPr>
          <p:nvPr>
            <p:ph idx="1"/>
          </p:nvPr>
        </p:nvSpPr>
        <p:spPr/>
        <p:txBody>
          <a:bodyPr>
            <a:noAutofit/>
          </a:bodyPr>
          <a:lstStyle/>
          <a:p>
            <a:pPr>
              <a:lnSpc>
                <a:spcPts val="2100"/>
              </a:lnSpc>
            </a:pPr>
            <a:r>
              <a:rPr lang="en-ZA" b="1" i="1" dirty="0" smtClean="0"/>
              <a:t>Isaiah: </a:t>
            </a:r>
            <a:r>
              <a:rPr lang="en-ZA" i="1" dirty="0" smtClean="0">
                <a:solidFill>
                  <a:srgbClr val="004821"/>
                </a:solidFill>
              </a:rPr>
              <a:t>“Of what use to Me are your many </a:t>
            </a:r>
            <a:r>
              <a:rPr lang="en-ZA" i="1" dirty="0" err="1" smtClean="0">
                <a:solidFill>
                  <a:srgbClr val="004821"/>
                </a:solidFill>
              </a:rPr>
              <a:t>slaughterings</a:t>
            </a:r>
            <a:r>
              <a:rPr lang="en-ZA" i="1" dirty="0" smtClean="0">
                <a:solidFill>
                  <a:srgbClr val="004821"/>
                </a:solidFill>
              </a:rPr>
              <a:t>?” declares </a:t>
            </a:r>
            <a:r>
              <a:rPr lang="he-IL" i="1" dirty="0" smtClean="0">
                <a:solidFill>
                  <a:srgbClr val="004821"/>
                </a:solidFill>
              </a:rPr>
              <a:t>יהוה</a:t>
            </a:r>
            <a:r>
              <a:rPr lang="en-ZA" i="1" dirty="0" smtClean="0">
                <a:solidFill>
                  <a:srgbClr val="004821"/>
                </a:solidFill>
              </a:rPr>
              <a:t>. “I have had enough of burnt offerings of rams and the fat of fed beasts. I do not delight in the blood of bulls, or of lambs or goats. “When you come to appear before Me, who has required this from your hand, to trample My courtyards? “Stop bringing futile offerings, incense, it is an abomination to Me. New Moons, Sabbaths, the calling of meetings  – I am unable to bear unrighteousness and assembly. “My being hates your New Moons and your appointed times, they are a trouble to Me, I am weary of bearing them. “And when you spread out your hands, I hide My eyes from you; even though you make many prayers, I do not hear. Your hands have become filled with blood. “Wash yourselves, make yourselves clean; put away the evil of your doings from before My eyes. Stop doing evil! “Learn to do good! Seek right-ruling, reprove the oppressor, defend the fatherless, plead for the widow. </a:t>
            </a:r>
            <a:r>
              <a:rPr lang="en-US" b="1" i="1" dirty="0" smtClean="0">
                <a:solidFill>
                  <a:srgbClr val="004821"/>
                </a:solidFill>
              </a:rPr>
              <a:t>(Isaiah 1:11-17)</a:t>
            </a:r>
          </a:p>
          <a:p>
            <a:pPr>
              <a:lnSpc>
                <a:spcPts val="2100"/>
              </a:lnSpc>
            </a:pPr>
            <a:r>
              <a:rPr lang="en-ZA" dirty="0" smtClean="0"/>
              <a:t>The people were confusing the means with the end. They saw sacrifices as an end in themselves. They did not see the sacrifices as pointing to something deeper in the idea of serving Elohim.</a:t>
            </a:r>
            <a:endParaRPr lang="en-ZA" i="1"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10</a:t>
            </a:fld>
            <a:endParaRPr lang="en-Z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SACRIFICE</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When a person brings a </a:t>
            </a:r>
            <a:r>
              <a:rPr lang="en-ZA" dirty="0" err="1" smtClean="0"/>
              <a:t>korban</a:t>
            </a:r>
            <a:r>
              <a:rPr lang="en-ZA" dirty="0" smtClean="0"/>
              <a:t>, a sacrifice meant to </a:t>
            </a:r>
            <a:r>
              <a:rPr lang="en-ZA" i="1" dirty="0" smtClean="0"/>
              <a:t>“draw near”, </a:t>
            </a:r>
            <a:r>
              <a:rPr lang="en-ZA" dirty="0" smtClean="0"/>
              <a:t>it should be paralleled to the renouncing their own will, their own power and their self-sufficiency. As they repented, the death of the animal represented the “</a:t>
            </a:r>
            <a:r>
              <a:rPr lang="en-ZA" i="1" dirty="0" smtClean="0"/>
              <a:t>old self”, </a:t>
            </a:r>
            <a:r>
              <a:rPr lang="en-ZA" dirty="0" smtClean="0"/>
              <a:t>so that the “</a:t>
            </a:r>
            <a:r>
              <a:rPr lang="en-ZA" i="1" dirty="0" smtClean="0"/>
              <a:t>new self” </a:t>
            </a:r>
            <a:r>
              <a:rPr lang="en-ZA" dirty="0" smtClean="0"/>
              <a:t>might be born.</a:t>
            </a:r>
          </a:p>
          <a:p>
            <a:pPr>
              <a:lnSpc>
                <a:spcPts val="2100"/>
              </a:lnSpc>
            </a:pPr>
            <a:r>
              <a:rPr lang="en-ZA" dirty="0" smtClean="0">
                <a:solidFill>
                  <a:srgbClr val="C00000"/>
                </a:solidFill>
              </a:rPr>
              <a:t>Pagan nations also had sacrificial systems. When these nations sacrificed to their gods it was for the purpose of placating those gods. After the routine of the sacrifice, these pagans were free to live their lives as they chose. From outside appearances, their sacrifices were not that much different than those performed by the nation of Israel.</a:t>
            </a:r>
          </a:p>
          <a:p>
            <a:pPr>
              <a:lnSpc>
                <a:spcPts val="2100"/>
              </a:lnSpc>
            </a:pPr>
            <a:r>
              <a:rPr lang="en-ZA" dirty="0" smtClean="0"/>
              <a:t>The system of sacrifices given by the Father to His chosen people was designed to bring about certain fundamental transformations in individuals and the nation as a whole. Amos, Jeremiah, and Isaiah were aware that the people had lost this understanding. The transformation was not occurring, and the holy act of </a:t>
            </a:r>
            <a:r>
              <a:rPr lang="en-ZA" dirty="0" err="1" smtClean="0"/>
              <a:t>korban</a:t>
            </a:r>
            <a:r>
              <a:rPr lang="en-ZA" dirty="0" smtClean="0"/>
              <a:t> often mirrored a pagan sacrifice. The prophets were not against the institution, but they recognized that they had slipped into idolatry.</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11</a:t>
            </a:fld>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e-IL" sz="4800" b="0" dirty="0" smtClean="0"/>
              <a:t>יהושע</a:t>
            </a:r>
            <a:endParaRPr lang="en-ZA" sz="4800" b="0" dirty="0"/>
          </a:p>
        </p:txBody>
      </p:sp>
      <p:sp>
        <p:nvSpPr>
          <p:cNvPr id="3" name="Content Placeholder 2"/>
          <p:cNvSpPr>
            <a:spLocks noGrp="1"/>
          </p:cNvSpPr>
          <p:nvPr>
            <p:ph idx="1"/>
          </p:nvPr>
        </p:nvSpPr>
        <p:spPr/>
        <p:txBody>
          <a:bodyPr/>
          <a:lstStyle/>
          <a:p>
            <a:r>
              <a:rPr lang="en-ZA" dirty="0" smtClean="0"/>
              <a:t>The Gospels portray for us the passion that </a:t>
            </a:r>
            <a:r>
              <a:rPr lang="he-IL" dirty="0" smtClean="0"/>
              <a:t>יהושע</a:t>
            </a:r>
            <a:r>
              <a:rPr lang="en-ZA" dirty="0" smtClean="0"/>
              <a:t> had for the activity that was going on in the Temple:</a:t>
            </a:r>
          </a:p>
          <a:p>
            <a:r>
              <a:rPr lang="en-ZA" i="1" dirty="0" smtClean="0">
                <a:solidFill>
                  <a:srgbClr val="004821"/>
                </a:solidFill>
              </a:rPr>
              <a:t>And He found in the Set-apart Place those selling oxen and sheep and doves, and the moneychangers sitting. And having made a whip of cords, He drove them all out of the Set-apart Place, with the sheep and the oxen, and poured out the moneychangers’ coins and overturned the tables. And He said to those selling doves, “Take these away! Do not make the house of My Father a house of merchandise!” And His taught ones remembered that it was written, “The ardour for Your house has eaten Me up.” </a:t>
            </a:r>
          </a:p>
          <a:p>
            <a:pPr algn="ctr"/>
            <a:r>
              <a:rPr lang="en-ZA" b="1" i="1" dirty="0" smtClean="0">
                <a:solidFill>
                  <a:srgbClr val="004821"/>
                </a:solidFill>
              </a:rPr>
              <a:t>(John 2:14-17)</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12</a:t>
            </a:fld>
            <a:endParaRPr lang="en-Z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PRIESTLY INSTRUCTIONS</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Last week and this week covers the various sacrificial  offerings  and looks like a repetition. But on closer inspection we note this weeks </a:t>
            </a:r>
            <a:r>
              <a:rPr lang="en-ZA" dirty="0" err="1" smtClean="0"/>
              <a:t>parasha</a:t>
            </a:r>
            <a:r>
              <a:rPr lang="en-ZA" dirty="0" smtClean="0"/>
              <a:t> is directed directly towards the priests:</a:t>
            </a:r>
          </a:p>
          <a:p>
            <a:pPr algn="ctr">
              <a:lnSpc>
                <a:spcPts val="2300"/>
              </a:lnSpc>
            </a:pPr>
            <a:r>
              <a:rPr lang="en-ZA" i="1" dirty="0" smtClean="0">
                <a:solidFill>
                  <a:srgbClr val="004821"/>
                </a:solidFill>
              </a:rPr>
              <a:t>“Command </a:t>
            </a:r>
            <a:r>
              <a:rPr lang="en-ZA" i="1" dirty="0" err="1" smtClean="0">
                <a:solidFill>
                  <a:srgbClr val="004821"/>
                </a:solidFill>
              </a:rPr>
              <a:t>Aharon</a:t>
            </a:r>
            <a:r>
              <a:rPr lang="en-ZA" i="1" dirty="0" smtClean="0">
                <a:solidFill>
                  <a:srgbClr val="004821"/>
                </a:solidFill>
              </a:rPr>
              <a:t> and his sons, saying, ‘This is the Torah of the burnt offering: </a:t>
            </a:r>
            <a:r>
              <a:rPr lang="en-ZA" b="1" i="1" dirty="0" smtClean="0">
                <a:solidFill>
                  <a:srgbClr val="004821"/>
                </a:solidFill>
              </a:rPr>
              <a:t>..(Leviticus 6:9)</a:t>
            </a:r>
          </a:p>
          <a:p>
            <a:pPr>
              <a:lnSpc>
                <a:spcPts val="2300"/>
              </a:lnSpc>
            </a:pPr>
            <a:r>
              <a:rPr lang="en-ZA" dirty="0" smtClean="0"/>
              <a:t>Whilst last week: </a:t>
            </a:r>
          </a:p>
          <a:p>
            <a:pPr algn="ctr">
              <a:lnSpc>
                <a:spcPts val="2300"/>
              </a:lnSpc>
            </a:pPr>
            <a:r>
              <a:rPr lang="en-ZA" i="1" dirty="0" smtClean="0">
                <a:solidFill>
                  <a:srgbClr val="004821"/>
                </a:solidFill>
              </a:rPr>
              <a:t>“Speak to the children of </a:t>
            </a:r>
            <a:r>
              <a:rPr lang="en-ZA" i="1" dirty="0" err="1" smtClean="0">
                <a:solidFill>
                  <a:srgbClr val="004821"/>
                </a:solidFill>
              </a:rPr>
              <a:t>Yisra’ĕl</a:t>
            </a:r>
            <a:r>
              <a:rPr lang="en-ZA" i="1" dirty="0" smtClean="0">
                <a:solidFill>
                  <a:srgbClr val="004821"/>
                </a:solidFill>
              </a:rPr>
              <a:t>, and say to them, ‘When anyone of you brings an offering to </a:t>
            </a:r>
            <a:r>
              <a:rPr lang="he-IL" i="1" dirty="0" smtClean="0">
                <a:solidFill>
                  <a:srgbClr val="004821"/>
                </a:solidFill>
              </a:rPr>
              <a:t>יהוה</a:t>
            </a:r>
            <a:r>
              <a:rPr lang="en-ZA" i="1" dirty="0" smtClean="0">
                <a:solidFill>
                  <a:srgbClr val="004821"/>
                </a:solidFill>
              </a:rPr>
              <a:t>, you bring your offering of the livestock, of the herd or of the flock</a:t>
            </a:r>
            <a:r>
              <a:rPr lang="en-ZA" b="1" i="1" dirty="0" smtClean="0">
                <a:solidFill>
                  <a:srgbClr val="004821"/>
                </a:solidFill>
              </a:rPr>
              <a:t>.  </a:t>
            </a:r>
            <a:r>
              <a:rPr lang="en-US" b="1" i="1" dirty="0" smtClean="0">
                <a:solidFill>
                  <a:srgbClr val="004821"/>
                </a:solidFill>
              </a:rPr>
              <a:t>(Leviticus 1:2)</a:t>
            </a:r>
          </a:p>
          <a:p>
            <a:pPr>
              <a:lnSpc>
                <a:spcPts val="2300"/>
              </a:lnSpc>
            </a:pPr>
            <a:r>
              <a:rPr lang="en-ZA" dirty="0" err="1" smtClean="0"/>
              <a:t>Vayikra</a:t>
            </a:r>
            <a:r>
              <a:rPr lang="en-ZA" dirty="0" smtClean="0"/>
              <a:t> depicts the average man of Israel as totally involved with the bringing of his offering. In the case of the burnt offering, he is the one who will bring his animal to the Tabernacle, place his hands upon the animal’s head and slaughter it </a:t>
            </a:r>
            <a:r>
              <a:rPr lang="en-US" b="1" i="1" dirty="0" smtClean="0">
                <a:solidFill>
                  <a:srgbClr val="004821"/>
                </a:solidFill>
              </a:rPr>
              <a:t>(Leviticus 1:3-5) . </a:t>
            </a:r>
            <a:r>
              <a:rPr lang="en-ZA" dirty="0" smtClean="0"/>
              <a:t>In contrast, this week we read nothing of the individual who offers the sacrifice but rather the focus is on the instruction of the priests.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BURN ALL NIGHT LONG</a:t>
            </a:r>
            <a:endParaRPr lang="en-ZA" dirty="0"/>
          </a:p>
        </p:txBody>
      </p:sp>
      <p:sp>
        <p:nvSpPr>
          <p:cNvPr id="3" name="Content Placeholder 2"/>
          <p:cNvSpPr>
            <a:spLocks noGrp="1"/>
          </p:cNvSpPr>
          <p:nvPr>
            <p:ph idx="1"/>
          </p:nvPr>
        </p:nvSpPr>
        <p:spPr/>
        <p:txBody>
          <a:bodyPr>
            <a:normAutofit fontScale="25000" lnSpcReduction="20000"/>
          </a:bodyPr>
          <a:lstStyle/>
          <a:p>
            <a:pPr algn="ctr"/>
            <a:r>
              <a:rPr lang="en-ZA" sz="9600" i="1" dirty="0" smtClean="0">
                <a:solidFill>
                  <a:srgbClr val="004821"/>
                </a:solidFill>
              </a:rPr>
              <a:t>“Command </a:t>
            </a:r>
            <a:r>
              <a:rPr lang="en-ZA" sz="9600" i="1" dirty="0" err="1" smtClean="0">
                <a:solidFill>
                  <a:srgbClr val="004821"/>
                </a:solidFill>
              </a:rPr>
              <a:t>Aharon</a:t>
            </a:r>
            <a:r>
              <a:rPr lang="en-ZA" sz="9600" i="1" dirty="0" smtClean="0">
                <a:solidFill>
                  <a:srgbClr val="004821"/>
                </a:solidFill>
              </a:rPr>
              <a:t> and his sons, saying, ‘This is the Torah of the burnt offering: This is the burnt offering, because it is </a:t>
            </a:r>
            <a:r>
              <a:rPr lang="en-ZA" sz="9600" b="1" i="1" dirty="0" smtClean="0">
                <a:solidFill>
                  <a:srgbClr val="004821"/>
                </a:solidFill>
              </a:rPr>
              <a:t>burned on the altar all night until morning, </a:t>
            </a:r>
            <a:r>
              <a:rPr lang="en-ZA" sz="9600" i="1" dirty="0" smtClean="0">
                <a:solidFill>
                  <a:srgbClr val="004821"/>
                </a:solidFill>
              </a:rPr>
              <a:t>and the fire of the altar is kept burning on it. </a:t>
            </a:r>
            <a:r>
              <a:rPr lang="en-ZA" sz="9600" b="1" i="1" dirty="0" smtClean="0">
                <a:solidFill>
                  <a:srgbClr val="004821"/>
                </a:solidFill>
              </a:rPr>
              <a:t>(Leviticus 6:9)</a:t>
            </a:r>
          </a:p>
          <a:p>
            <a:r>
              <a:rPr lang="en-ZA" sz="9600" dirty="0" smtClean="0"/>
              <a:t>This week we are focused on the role that the priest will play in the ongoing, permanent features of the sacrifice. </a:t>
            </a:r>
            <a:r>
              <a:rPr lang="en-ZA" sz="9600" i="1" dirty="0" smtClean="0">
                <a:solidFill>
                  <a:srgbClr val="C00000"/>
                </a:solidFill>
              </a:rPr>
              <a:t>The burnt offering is to burn on the altar all night long</a:t>
            </a:r>
            <a:r>
              <a:rPr lang="en-ZA" sz="9600" dirty="0" smtClean="0"/>
              <a:t>. </a:t>
            </a:r>
          </a:p>
          <a:p>
            <a:r>
              <a:rPr lang="en-ZA" sz="9600" dirty="0" smtClean="0"/>
              <a:t>Although the priests were to endeavour to do the burning by day, they could also do it throughout the night, in order to obey the command </a:t>
            </a:r>
            <a:r>
              <a:rPr lang="en-ZA" sz="9600" i="1" dirty="0" smtClean="0">
                <a:solidFill>
                  <a:srgbClr val="004821"/>
                </a:solidFill>
              </a:rPr>
              <a:t>"Do not allow the fat of My offering to remain... until morning." </a:t>
            </a:r>
          </a:p>
          <a:p>
            <a:r>
              <a:rPr lang="en-ZA" sz="9600" dirty="0" smtClean="0"/>
              <a:t>The </a:t>
            </a:r>
            <a:r>
              <a:rPr lang="en-ZA" sz="9600" i="1" dirty="0" smtClean="0">
                <a:solidFill>
                  <a:srgbClr val="004821"/>
                </a:solidFill>
              </a:rPr>
              <a:t>"</a:t>
            </a:r>
            <a:r>
              <a:rPr lang="en-ZA" sz="9600" i="1" dirty="0" smtClean="0">
                <a:solidFill>
                  <a:srgbClr val="C00000"/>
                </a:solidFill>
              </a:rPr>
              <a:t>burning the fat</a:t>
            </a:r>
            <a:r>
              <a:rPr lang="en-ZA" sz="9600" dirty="0" smtClean="0">
                <a:solidFill>
                  <a:srgbClr val="C00000"/>
                </a:solidFill>
              </a:rPr>
              <a:t>” </a:t>
            </a:r>
            <a:r>
              <a:rPr lang="en-ZA" sz="9600" dirty="0" smtClean="0"/>
              <a:t>is indicative of pleasure. The lesson here is: </a:t>
            </a:r>
            <a:r>
              <a:rPr lang="en-ZA" sz="9600" i="1" dirty="0" smtClean="0">
                <a:solidFill>
                  <a:srgbClr val="C00000"/>
                </a:solidFill>
              </a:rPr>
              <a:t>"All fat is to be offered to God” </a:t>
            </a:r>
            <a:r>
              <a:rPr lang="en-ZA" sz="9600" dirty="0" smtClean="0"/>
              <a:t>- all of a persons pleasure and satisfaction should be offered to God. </a:t>
            </a:r>
          </a:p>
          <a:p>
            <a:pPr algn="ctr"/>
            <a:r>
              <a:rPr lang="en-ZA" sz="9600" dirty="0" smtClean="0"/>
              <a:t>The dedicating one's pleasure to holiness, is achieved principally by </a:t>
            </a:r>
            <a:r>
              <a:rPr lang="en-ZA" sz="9600" i="1" dirty="0" smtClean="0">
                <a:solidFill>
                  <a:srgbClr val="C00000"/>
                </a:solidFill>
              </a:rPr>
              <a:t>"day," </a:t>
            </a:r>
            <a:r>
              <a:rPr lang="en-ZA" sz="9600" dirty="0" smtClean="0"/>
              <a:t>while the burning of fat by night reflects the negation and subdual of evil. </a:t>
            </a:r>
          </a:p>
          <a:p>
            <a:endParaRPr lang="en-ZA" sz="3600" dirty="0" smtClean="0"/>
          </a:p>
          <a:p>
            <a:endParaRPr lang="en-ZA" sz="9600"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14</a:t>
            </a:fld>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HEARTH</a:t>
            </a:r>
            <a:endParaRPr lang="en-ZA" dirty="0"/>
          </a:p>
        </p:txBody>
      </p:sp>
      <p:sp>
        <p:nvSpPr>
          <p:cNvPr id="3" name="Content Placeholder 2"/>
          <p:cNvSpPr>
            <a:spLocks noGrp="1"/>
          </p:cNvSpPr>
          <p:nvPr>
            <p:ph idx="1"/>
          </p:nvPr>
        </p:nvSpPr>
        <p:spPr/>
        <p:txBody>
          <a:bodyPr>
            <a:normAutofit/>
          </a:bodyPr>
          <a:lstStyle/>
          <a:p>
            <a:r>
              <a:rPr lang="en-ZA" dirty="0" smtClean="0"/>
              <a:t>In </a:t>
            </a:r>
            <a:r>
              <a:rPr lang="en-ZA" dirty="0" err="1" smtClean="0"/>
              <a:t>Vayikra</a:t>
            </a:r>
            <a:r>
              <a:rPr lang="en-ZA" dirty="0" smtClean="0"/>
              <a:t> 6:9, the word translated </a:t>
            </a:r>
            <a:r>
              <a:rPr lang="en-ZA" i="1" dirty="0" smtClean="0"/>
              <a:t>“hearth” or “burning” </a:t>
            </a:r>
            <a:r>
              <a:rPr lang="en-ZA" dirty="0" smtClean="0"/>
              <a:t>has two smaller letters that make up the Hebrew word:</a:t>
            </a:r>
          </a:p>
          <a:p>
            <a:pPr algn="ctr"/>
            <a:r>
              <a:rPr lang="he-IL" sz="1800" dirty="0" smtClean="0"/>
              <a:t>מו</a:t>
            </a:r>
            <a:r>
              <a:rPr lang="he-IL" dirty="0" smtClean="0"/>
              <a:t>קדה</a:t>
            </a:r>
            <a:endParaRPr lang="en-ZA" dirty="0" smtClean="0"/>
          </a:p>
          <a:p>
            <a:r>
              <a:rPr lang="en-ZA" dirty="0" smtClean="0"/>
              <a:t>This verse is the only place in the Scriptures where this word appears. The hearth was the centre of the Hebrew family’s life. This hearth (the altar of sacrifices) is pointing us back to the individual family hearth where the Passover lamb was roasted.</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15</a:t>
            </a:fld>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FIRE</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nSpc>
                <a:spcPts val="2300"/>
              </a:lnSpc>
            </a:pPr>
            <a:r>
              <a:rPr lang="en-ZA" sz="2400" b="0" dirty="0" smtClean="0"/>
              <a:t>The fire on the altar has become our focal point it must burn continually without interruption it represents the Presence of the </a:t>
            </a:r>
            <a:r>
              <a:rPr lang="en-ZA" sz="2400" b="0" dirty="0" err="1" smtClean="0"/>
              <a:t>Shekhinah</a:t>
            </a:r>
            <a:r>
              <a:rPr lang="en-ZA" sz="2400" b="0" dirty="0" smtClean="0"/>
              <a:t> glory. </a:t>
            </a:r>
            <a:r>
              <a:rPr lang="en-ZA" sz="2400" dirty="0" smtClean="0"/>
              <a:t>The fire was lit by God himself: </a:t>
            </a:r>
            <a:r>
              <a:rPr lang="en-ZA" i="1" dirty="0" smtClean="0">
                <a:solidFill>
                  <a:srgbClr val="004821"/>
                </a:solidFill>
              </a:rPr>
              <a:t>and fire came out from before </a:t>
            </a:r>
            <a:r>
              <a:rPr lang="he-IL" i="1" dirty="0" smtClean="0">
                <a:solidFill>
                  <a:srgbClr val="004821"/>
                </a:solidFill>
              </a:rPr>
              <a:t>יהוה</a:t>
            </a:r>
            <a:r>
              <a:rPr lang="en-ZA" i="1" dirty="0" smtClean="0">
                <a:solidFill>
                  <a:srgbClr val="004821"/>
                </a:solidFill>
              </a:rPr>
              <a:t> and consumed the burnt offering and the fat on the altar. And all the people saw and cried aloud and fell on their faces. </a:t>
            </a:r>
            <a:r>
              <a:rPr lang="en-ZA" b="1" i="1" dirty="0" smtClean="0">
                <a:solidFill>
                  <a:srgbClr val="004821"/>
                </a:solidFill>
              </a:rPr>
              <a:t>(Leviticus 9:24 )</a:t>
            </a:r>
          </a:p>
          <a:p>
            <a:pPr algn="just">
              <a:lnSpc>
                <a:spcPts val="2300"/>
              </a:lnSpc>
            </a:pPr>
            <a:r>
              <a:rPr lang="en-ZA" sz="2400" b="0" dirty="0" smtClean="0"/>
              <a:t>Note: Details of the construction of this Altar. </a:t>
            </a:r>
          </a:p>
          <a:p>
            <a:pPr>
              <a:lnSpc>
                <a:spcPts val="2300"/>
              </a:lnSpc>
            </a:pPr>
            <a:r>
              <a:rPr lang="en-ZA" sz="2400" b="0" dirty="0" smtClean="0"/>
              <a:t>• Acacia wood – The incorruptible wood - </a:t>
            </a:r>
            <a:r>
              <a:rPr lang="he-IL" dirty="0" smtClean="0"/>
              <a:t>יהושע</a:t>
            </a:r>
            <a:r>
              <a:rPr lang="en-ZA" sz="2400" b="0" dirty="0" smtClean="0"/>
              <a:t> in the flesh</a:t>
            </a:r>
          </a:p>
          <a:p>
            <a:pPr algn="just">
              <a:lnSpc>
                <a:spcPts val="2300"/>
              </a:lnSpc>
            </a:pPr>
            <a:r>
              <a:rPr lang="en-ZA" sz="2400" b="0" dirty="0" smtClean="0"/>
              <a:t>• Bronze – judgment</a:t>
            </a:r>
          </a:p>
          <a:p>
            <a:pPr algn="just">
              <a:lnSpc>
                <a:spcPts val="2300"/>
              </a:lnSpc>
            </a:pPr>
            <a:r>
              <a:rPr lang="en-ZA" sz="2400" b="0" dirty="0" smtClean="0"/>
              <a:t>• Fire – His Glory</a:t>
            </a:r>
          </a:p>
          <a:p>
            <a:pPr>
              <a:lnSpc>
                <a:spcPts val="2300"/>
              </a:lnSpc>
            </a:pPr>
            <a:r>
              <a:rPr lang="en-ZA" sz="2400" b="0" dirty="0" smtClean="0"/>
              <a:t>• Offerings – </a:t>
            </a:r>
            <a:r>
              <a:rPr lang="he-IL" dirty="0" smtClean="0"/>
              <a:t>יהושע</a:t>
            </a:r>
            <a:r>
              <a:rPr lang="en-ZA" sz="2400" b="0" dirty="0" smtClean="0"/>
              <a:t>’s sacrifice</a:t>
            </a:r>
          </a:p>
          <a:p>
            <a:pPr>
              <a:lnSpc>
                <a:spcPts val="2300"/>
              </a:lnSpc>
            </a:pPr>
            <a:r>
              <a:rPr lang="en-ZA" sz="2400" b="0" dirty="0" smtClean="0"/>
              <a:t>To allow the fire to go out would ruin the picture. </a:t>
            </a:r>
            <a:r>
              <a:rPr lang="he-IL" dirty="0" smtClean="0"/>
              <a:t>יהושע</a:t>
            </a:r>
            <a:r>
              <a:rPr lang="en-ZA" sz="2400" b="0" dirty="0" smtClean="0"/>
              <a:t> is an eternal sacrifice, forever satisfying the requirements of the Law. The continuity of the fire on the Altar fused together every single sacrifice so that they could, symbolically, be seen as ONE sacrifice for ALL. </a:t>
            </a:r>
          </a:p>
          <a:p>
            <a:pPr>
              <a:lnSpc>
                <a:spcPts val="2300"/>
              </a:lnSpc>
            </a:pP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16</a:t>
            </a:fld>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CARRY THE FIRE</a:t>
            </a:r>
            <a:endParaRPr lang="en-ZA" dirty="0"/>
          </a:p>
        </p:txBody>
      </p:sp>
      <p:sp>
        <p:nvSpPr>
          <p:cNvPr id="3" name="Content Placeholder 2"/>
          <p:cNvSpPr>
            <a:spLocks noGrp="1"/>
          </p:cNvSpPr>
          <p:nvPr>
            <p:ph idx="1"/>
          </p:nvPr>
        </p:nvSpPr>
        <p:spPr>
          <a:xfrm>
            <a:off x="395536" y="1600200"/>
            <a:ext cx="8352928" cy="5257800"/>
          </a:xfrm>
        </p:spPr>
        <p:txBody>
          <a:bodyPr>
            <a:normAutofit fontScale="40000" lnSpcReduction="20000"/>
          </a:bodyPr>
          <a:lstStyle/>
          <a:p>
            <a:pPr>
              <a:lnSpc>
                <a:spcPts val="2700"/>
              </a:lnSpc>
            </a:pPr>
            <a:r>
              <a:rPr lang="en-ZA" sz="6000" b="0" dirty="0" smtClean="0"/>
              <a:t>Israel had to carry this fire with them wherever they went. In Numbers 4:13 it explains that when it was time to move the Tabernacle, they were to take the ashes from the Altar and spread a purple cloth over the top of it. </a:t>
            </a:r>
            <a:r>
              <a:rPr lang="en-ZA" sz="6000" b="0" i="1" dirty="0" err="1" smtClean="0">
                <a:solidFill>
                  <a:srgbClr val="C00000"/>
                </a:solidFill>
              </a:rPr>
              <a:t>Rashi</a:t>
            </a:r>
            <a:r>
              <a:rPr lang="en-ZA" sz="6000" b="0" i="1" dirty="0" smtClean="0">
                <a:solidFill>
                  <a:srgbClr val="C00000"/>
                </a:solidFill>
              </a:rPr>
              <a:t> explains that they covered the holy flames with a large, overturned copper pot. Starved of oxygen, the fire would be reduced to hot, live coals that could be rekindled when the coverings were removed from the Altar.</a:t>
            </a:r>
          </a:p>
          <a:p>
            <a:pPr>
              <a:lnSpc>
                <a:spcPts val="2700"/>
              </a:lnSpc>
            </a:pPr>
            <a:r>
              <a:rPr lang="en-ZA" sz="6000" b="0" dirty="0" smtClean="0"/>
              <a:t>Today that fire has found a resting place in our hearts. We are His Tabernacle and the fire of His Presence now burns within us. Each new day we should begin with a tending to the flame upon which we can lay our sacrifices and stoke the fire of love in your heart.</a:t>
            </a:r>
          </a:p>
          <a:p>
            <a:pPr algn="ctr">
              <a:lnSpc>
                <a:spcPts val="2700"/>
              </a:lnSpc>
            </a:pPr>
            <a:r>
              <a:rPr lang="en-ZA" sz="6000" i="1" dirty="0" smtClean="0">
                <a:solidFill>
                  <a:srgbClr val="004821"/>
                </a:solidFill>
              </a:rPr>
              <a:t>For this reason I remind you to stir up the gift of Elohim which is in you through the laying on of my hands. </a:t>
            </a:r>
            <a:r>
              <a:rPr lang="en-ZA" sz="6000" b="1" i="1" dirty="0" smtClean="0">
                <a:solidFill>
                  <a:srgbClr val="004821"/>
                </a:solidFill>
              </a:rPr>
              <a:t>(2 Timothy 1:6)</a:t>
            </a:r>
          </a:p>
          <a:p>
            <a:pPr algn="ctr">
              <a:lnSpc>
                <a:spcPts val="2700"/>
              </a:lnSpc>
            </a:pPr>
            <a:r>
              <a:rPr lang="en-ZA" sz="6000" i="1" dirty="0" smtClean="0">
                <a:solidFill>
                  <a:srgbClr val="004821"/>
                </a:solidFill>
              </a:rPr>
              <a:t>Do not quench the Spirit. </a:t>
            </a:r>
            <a:r>
              <a:rPr lang="en-ZA" sz="6000" b="1" i="1" dirty="0" smtClean="0">
                <a:solidFill>
                  <a:srgbClr val="004821"/>
                </a:solidFill>
              </a:rPr>
              <a:t>(1 Thessalonians 5:19)</a:t>
            </a:r>
          </a:p>
          <a:p>
            <a:endParaRPr lang="en-ZA" dirty="0" smtClean="0"/>
          </a:p>
          <a:p>
            <a:endParaRPr lang="en-ZA" b="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17</a:t>
            </a:fld>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ASHES</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the priest shall put on his linen garment, and put his linen trousers on his body, and shall take up </a:t>
            </a:r>
            <a:r>
              <a:rPr lang="en-ZA" b="1" i="1" dirty="0" smtClean="0">
                <a:solidFill>
                  <a:srgbClr val="004821"/>
                </a:solidFill>
              </a:rPr>
              <a:t>the ashes</a:t>
            </a:r>
            <a:r>
              <a:rPr lang="en-ZA" i="1" dirty="0" smtClean="0">
                <a:solidFill>
                  <a:srgbClr val="004821"/>
                </a:solidFill>
              </a:rPr>
              <a:t> of the burnt offering which the fire has consumed on the altar, and shall put them beside the altar. ‘And he shall take off his garments, and put on other garments, and shall bring </a:t>
            </a:r>
            <a:r>
              <a:rPr lang="en-ZA" b="1" i="1" dirty="0" smtClean="0">
                <a:solidFill>
                  <a:srgbClr val="004821"/>
                </a:solidFill>
              </a:rPr>
              <a:t>the ashes </a:t>
            </a:r>
            <a:r>
              <a:rPr lang="en-ZA" i="1" dirty="0" smtClean="0">
                <a:solidFill>
                  <a:srgbClr val="004821"/>
                </a:solidFill>
              </a:rPr>
              <a:t>outside the camp to a clean place. </a:t>
            </a:r>
            <a:r>
              <a:rPr lang="en-ZA" b="1" i="1" dirty="0" smtClean="0">
                <a:solidFill>
                  <a:srgbClr val="004821"/>
                </a:solidFill>
              </a:rPr>
              <a:t>(Leviticus 6:10-11)</a:t>
            </a:r>
          </a:p>
          <a:p>
            <a:r>
              <a:rPr lang="en-ZA" dirty="0" smtClean="0"/>
              <a:t>The ashes of the previous night’s daily sacrifice were still considered to be holy. They were the trace evidence that something holy had occurred, and as remnants of that holiness they were precious. What might be considered menial work in the eyes of the casual observer was an important job in the eyes of the Almighty. It was an act of humility and even a priest was not too high to clean and remove ash.</a:t>
            </a:r>
            <a:endParaRPr lang="en-ZA" i="1" dirty="0" smtClean="0"/>
          </a:p>
          <a:p>
            <a:endParaRPr lang="en-ZA"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18</a:t>
            </a:fld>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MELCHIZEDEK</a:t>
            </a:r>
            <a:endParaRPr lang="en-ZA" dirty="0"/>
          </a:p>
        </p:txBody>
      </p:sp>
      <p:sp>
        <p:nvSpPr>
          <p:cNvPr id="3" name="Content Placeholder 2"/>
          <p:cNvSpPr>
            <a:spLocks noGrp="1"/>
          </p:cNvSpPr>
          <p:nvPr>
            <p:ph idx="1"/>
          </p:nvPr>
        </p:nvSpPr>
        <p:spPr/>
        <p:txBody>
          <a:bodyPr>
            <a:normAutofit fontScale="92500" lnSpcReduction="10000"/>
          </a:bodyPr>
          <a:lstStyle/>
          <a:p>
            <a:r>
              <a:rPr lang="en-ZA" sz="2600" dirty="0" smtClean="0"/>
              <a:t>The question is why should these instructions to the priesthood matter to us? Because as believers in Messiah, we belong to the </a:t>
            </a:r>
            <a:r>
              <a:rPr lang="en-ZA" sz="2600" b="1" dirty="0" smtClean="0"/>
              <a:t>priesthood of Melchizedek : </a:t>
            </a:r>
          </a:p>
          <a:p>
            <a:pPr algn="ctr"/>
            <a:r>
              <a:rPr lang="en-ZA" sz="2600" i="1" dirty="0" smtClean="0">
                <a:solidFill>
                  <a:srgbClr val="004821"/>
                </a:solidFill>
              </a:rPr>
              <a:t>Truly, then, if perfection were through the </a:t>
            </a:r>
            <a:r>
              <a:rPr lang="en-ZA" sz="2600" i="1" dirty="0" err="1" smtClean="0">
                <a:solidFill>
                  <a:srgbClr val="004821"/>
                </a:solidFill>
              </a:rPr>
              <a:t>Lĕwitical</a:t>
            </a:r>
            <a:r>
              <a:rPr lang="en-ZA" sz="2600" i="1" dirty="0" smtClean="0">
                <a:solidFill>
                  <a:srgbClr val="004821"/>
                </a:solidFill>
              </a:rPr>
              <a:t> priesthood – for under it the people were given the Torah – why was there still need for another priest to arise according to the order of </a:t>
            </a:r>
            <a:r>
              <a:rPr lang="en-ZA" sz="2600" i="1" dirty="0" err="1" smtClean="0">
                <a:solidFill>
                  <a:srgbClr val="004821"/>
                </a:solidFill>
              </a:rPr>
              <a:t>Malkitseḏeq</a:t>
            </a:r>
            <a:r>
              <a:rPr lang="en-ZA" sz="2600" i="1" dirty="0" smtClean="0">
                <a:solidFill>
                  <a:srgbClr val="004821"/>
                </a:solidFill>
              </a:rPr>
              <a:t>, and not be called according to the order of </a:t>
            </a:r>
            <a:r>
              <a:rPr lang="en-ZA" sz="2600" i="1" dirty="0" err="1" smtClean="0">
                <a:solidFill>
                  <a:srgbClr val="004821"/>
                </a:solidFill>
              </a:rPr>
              <a:t>Aharon</a:t>
            </a:r>
            <a:r>
              <a:rPr lang="en-ZA" sz="2600" i="1" dirty="0" smtClean="0">
                <a:solidFill>
                  <a:srgbClr val="004821"/>
                </a:solidFill>
              </a:rPr>
              <a:t>? </a:t>
            </a:r>
            <a:r>
              <a:rPr lang="en-ZA" sz="2600" b="1" i="1" dirty="0" smtClean="0">
                <a:solidFill>
                  <a:srgbClr val="004821"/>
                </a:solidFill>
              </a:rPr>
              <a:t>For the priesthood being changed</a:t>
            </a:r>
            <a:r>
              <a:rPr lang="en-ZA" sz="2600" i="1" dirty="0" smtClean="0">
                <a:solidFill>
                  <a:srgbClr val="004821"/>
                </a:solidFill>
              </a:rPr>
              <a:t>, ..for He does witness, “You are a priest forever according to the order of </a:t>
            </a:r>
            <a:r>
              <a:rPr lang="en-ZA" sz="2600" i="1" dirty="0" err="1" smtClean="0">
                <a:solidFill>
                  <a:srgbClr val="004821"/>
                </a:solidFill>
              </a:rPr>
              <a:t>Malkitseḏeq</a:t>
            </a:r>
            <a:r>
              <a:rPr lang="en-ZA" sz="2600" b="1" i="1" dirty="0" smtClean="0">
                <a:solidFill>
                  <a:srgbClr val="004821"/>
                </a:solidFill>
              </a:rPr>
              <a:t>.” (Hebrews 7:11-17)</a:t>
            </a:r>
          </a:p>
          <a:p>
            <a:r>
              <a:rPr lang="en-ZA" sz="2600" dirty="0" smtClean="0"/>
              <a:t>As believers in </a:t>
            </a:r>
            <a:r>
              <a:rPr lang="en-ZA" sz="2600" i="1" dirty="0" smtClean="0"/>
              <a:t>Messiah </a:t>
            </a:r>
            <a:r>
              <a:rPr lang="he-IL" sz="2600" i="1" dirty="0" smtClean="0"/>
              <a:t>יהושע</a:t>
            </a:r>
            <a:r>
              <a:rPr lang="en-ZA" sz="2600" i="1" dirty="0" smtClean="0"/>
              <a:t>, we are </a:t>
            </a:r>
            <a:r>
              <a:rPr lang="en-ZA" sz="2600" dirty="0" smtClean="0"/>
              <a:t>privileged to be a part of the priesthood of Melchizedek. The priesthood of Melchizedek is the heavenly kingdom that </a:t>
            </a:r>
            <a:r>
              <a:rPr lang="he-IL" sz="2600" dirty="0" smtClean="0"/>
              <a:t>יהושע</a:t>
            </a:r>
            <a:r>
              <a:rPr lang="en-ZA" sz="2600" dirty="0" smtClean="0"/>
              <a:t> said has now come:</a:t>
            </a:r>
          </a:p>
          <a:p>
            <a:pPr algn="ctr"/>
            <a:r>
              <a:rPr lang="en-ZA" sz="2600" i="1" dirty="0" smtClean="0">
                <a:solidFill>
                  <a:srgbClr val="004821"/>
                </a:solidFill>
              </a:rPr>
              <a:t>“And as you go, proclaim, saying, ‘The reign of the heavens has drawn near.’ </a:t>
            </a:r>
            <a:r>
              <a:rPr lang="en-ZA" sz="2600" b="1" i="1" dirty="0" smtClean="0">
                <a:solidFill>
                  <a:srgbClr val="004821"/>
                </a:solidFill>
              </a:rPr>
              <a:t>(Matthew 10:7)</a:t>
            </a:r>
          </a:p>
          <a:p>
            <a:endParaRPr lang="en-ZA" sz="2800" dirty="0" smtClean="0"/>
          </a:p>
          <a:p>
            <a:endParaRPr lang="en-ZA" sz="2600" i="1" dirty="0" smtClean="0"/>
          </a:p>
          <a:p>
            <a:endParaRPr lang="en-ZA" sz="2600" i="1"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19</a:t>
            </a:fld>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HIDDEN TREASURE</a:t>
            </a:r>
            <a:endParaRPr lang="en-ZA" dirty="0"/>
          </a:p>
        </p:txBody>
      </p:sp>
      <p:sp>
        <p:nvSpPr>
          <p:cNvPr id="3" name="Content Placeholder 2"/>
          <p:cNvSpPr>
            <a:spLocks noGrp="1"/>
          </p:cNvSpPr>
          <p:nvPr>
            <p:ph idx="1"/>
          </p:nvPr>
        </p:nvSpPr>
        <p:spPr/>
        <p:txBody>
          <a:bodyPr>
            <a:noAutofit/>
          </a:bodyPr>
          <a:lstStyle/>
          <a:p>
            <a:pPr>
              <a:lnSpc>
                <a:spcPts val="2300"/>
              </a:lnSpc>
            </a:pPr>
            <a:r>
              <a:rPr lang="he-IL" dirty="0" smtClean="0"/>
              <a:t>יהושע</a:t>
            </a:r>
            <a:r>
              <a:rPr lang="en-ZA" dirty="0" smtClean="0"/>
              <a:t> told many parables about the kingdom of heaven. He compares it to a treasure:</a:t>
            </a:r>
          </a:p>
          <a:p>
            <a:pPr algn="ctr">
              <a:lnSpc>
                <a:spcPts val="2300"/>
              </a:lnSpc>
            </a:pPr>
            <a:r>
              <a:rPr lang="en-ZA" i="1" dirty="0" smtClean="0">
                <a:solidFill>
                  <a:srgbClr val="004821"/>
                </a:solidFill>
              </a:rPr>
              <a:t>“Again, the reign of the heavens is like treasure hidden in a field, which a man having found it, hid, and for joy over it he goes and sells all that he has and buys that field. “Again, the reign of the heavens is like a man, a merchant, seeking fine pearls, who, when he had found one pearl of great price, went and sold all that he had and bought it. </a:t>
            </a:r>
            <a:r>
              <a:rPr lang="en-ZA" b="1" i="1" dirty="0" smtClean="0">
                <a:solidFill>
                  <a:srgbClr val="004821"/>
                </a:solidFill>
              </a:rPr>
              <a:t>(Matthew 13:44-46)</a:t>
            </a:r>
          </a:p>
          <a:p>
            <a:pPr algn="ctr">
              <a:lnSpc>
                <a:spcPts val="2300"/>
              </a:lnSpc>
            </a:pPr>
            <a:r>
              <a:rPr lang="en-ZA" i="1" dirty="0" smtClean="0">
                <a:solidFill>
                  <a:srgbClr val="004821"/>
                </a:solidFill>
              </a:rPr>
              <a:t>And He said to them, “Therefore every scholar of Scripture taught in the reign of the heavens is like a householder who brings out of his treasure matters, renewed, and old.”</a:t>
            </a:r>
            <a:r>
              <a:rPr lang="en-ZA" i="1" baseline="30000" dirty="0" smtClean="0">
                <a:solidFill>
                  <a:srgbClr val="004821"/>
                </a:solidFill>
              </a:rPr>
              <a:t>1</a:t>
            </a:r>
            <a:r>
              <a:rPr lang="en-ZA" i="1" dirty="0" smtClean="0">
                <a:solidFill>
                  <a:srgbClr val="004821"/>
                </a:solidFill>
              </a:rPr>
              <a:t> Footnote: </a:t>
            </a:r>
            <a:r>
              <a:rPr lang="en-ZA" i="1" baseline="30000" dirty="0" smtClean="0">
                <a:solidFill>
                  <a:srgbClr val="004821"/>
                </a:solidFill>
              </a:rPr>
              <a:t>1</a:t>
            </a:r>
            <a:r>
              <a:rPr lang="en-ZA" i="1" dirty="0" smtClean="0">
                <a:solidFill>
                  <a:srgbClr val="004821"/>
                </a:solidFill>
              </a:rPr>
              <a:t>Old truths contained in the Scriptures, since the beginning. </a:t>
            </a:r>
            <a:r>
              <a:rPr lang="en-ZA" b="1" i="1" dirty="0" smtClean="0">
                <a:solidFill>
                  <a:srgbClr val="004821"/>
                </a:solidFill>
              </a:rPr>
              <a:t>(Matthew 13:52)</a:t>
            </a:r>
          </a:p>
          <a:p>
            <a:pPr>
              <a:lnSpc>
                <a:spcPts val="2300"/>
              </a:lnSpc>
            </a:pPr>
            <a:r>
              <a:rPr lang="en-ZA" dirty="0" smtClean="0"/>
              <a:t>Do you suppose the “new treasure” is this change in the priesthood? Are the “old treasures” the Shabbat, festivals, kosher eating, etc.?</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20</a:t>
            </a:fld>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LAYING ON OF HANDS</a:t>
            </a:r>
            <a:endParaRPr lang="en-ZA" dirty="0"/>
          </a:p>
        </p:txBody>
      </p:sp>
      <p:sp>
        <p:nvSpPr>
          <p:cNvPr id="3" name="Content Placeholder 2"/>
          <p:cNvSpPr>
            <a:spLocks noGrp="1"/>
          </p:cNvSpPr>
          <p:nvPr>
            <p:ph idx="1"/>
          </p:nvPr>
        </p:nvSpPr>
        <p:spPr/>
        <p:txBody>
          <a:bodyPr>
            <a:noAutofit/>
          </a:bodyPr>
          <a:lstStyle/>
          <a:p>
            <a:pPr algn="ctr">
              <a:lnSpc>
                <a:spcPts val="2800"/>
              </a:lnSpc>
            </a:pPr>
            <a:r>
              <a:rPr lang="en-ZA" i="1" dirty="0" smtClean="0">
                <a:solidFill>
                  <a:srgbClr val="004821"/>
                </a:solidFill>
              </a:rPr>
              <a:t>‘And he shall lay his hand on the head of the burnt offering, and it shall be accepted on his behalf to make atonement for him. </a:t>
            </a:r>
            <a:r>
              <a:rPr lang="en-ZA" b="1" i="1" dirty="0" smtClean="0">
                <a:solidFill>
                  <a:srgbClr val="004821"/>
                </a:solidFill>
              </a:rPr>
              <a:t>(Leviticus 1:4)</a:t>
            </a:r>
          </a:p>
          <a:p>
            <a:pPr>
              <a:lnSpc>
                <a:spcPts val="2800"/>
              </a:lnSpc>
            </a:pPr>
            <a:r>
              <a:rPr lang="en-ZA" dirty="0" smtClean="0"/>
              <a:t>This procedure was repeated in other animal offerings (3:2, 4:4, 4:29). On the simplest level, the act of </a:t>
            </a:r>
            <a:r>
              <a:rPr lang="en-ZA" i="1" dirty="0" smtClean="0"/>
              <a:t>“placing of the hands” </a:t>
            </a:r>
            <a:r>
              <a:rPr lang="en-ZA" dirty="0" smtClean="0"/>
              <a:t>signifies a symbolic act of connection and ownership. But there is an even deeper symbolism.</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21</a:t>
            </a:fld>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MOSES</a:t>
            </a:r>
            <a:endParaRPr lang="en-ZA" dirty="0"/>
          </a:p>
        </p:txBody>
      </p:sp>
      <p:sp>
        <p:nvSpPr>
          <p:cNvPr id="3" name="Content Placeholder 2"/>
          <p:cNvSpPr>
            <a:spLocks noGrp="1"/>
          </p:cNvSpPr>
          <p:nvPr>
            <p:ph idx="1"/>
          </p:nvPr>
        </p:nvSpPr>
        <p:spPr/>
        <p:txBody>
          <a:bodyPr/>
          <a:lstStyle/>
          <a:p>
            <a:pPr>
              <a:lnSpc>
                <a:spcPts val="2300"/>
              </a:lnSpc>
            </a:pPr>
            <a:r>
              <a:rPr lang="en-ZA" dirty="0" smtClean="0"/>
              <a:t>When Moshe was told that he would die soon, he requested the appointing of a successor. Note </a:t>
            </a:r>
            <a:r>
              <a:rPr lang="he-IL" dirty="0" smtClean="0"/>
              <a:t>יהוה</a:t>
            </a:r>
            <a:r>
              <a:rPr lang="en-ZA" dirty="0" smtClean="0"/>
              <a:t>’s response:</a:t>
            </a:r>
          </a:p>
          <a:p>
            <a:pPr algn="ctr">
              <a:lnSpc>
                <a:spcPts val="2300"/>
              </a:lnSpc>
            </a:pPr>
            <a:r>
              <a:rPr lang="en-ZA" i="1" dirty="0" smtClean="0">
                <a:solidFill>
                  <a:srgbClr val="004821"/>
                </a:solidFill>
              </a:rPr>
              <a:t>And </a:t>
            </a:r>
            <a:r>
              <a:rPr lang="en-ZA" i="1" dirty="0" err="1" smtClean="0">
                <a:solidFill>
                  <a:srgbClr val="004821"/>
                </a:solidFill>
              </a:rPr>
              <a:t>Mosheh</a:t>
            </a:r>
            <a:r>
              <a:rPr lang="en-ZA" i="1" dirty="0" smtClean="0">
                <a:solidFill>
                  <a:srgbClr val="004821"/>
                </a:solidFill>
              </a:rPr>
              <a:t> spoke to </a:t>
            </a:r>
            <a:r>
              <a:rPr lang="he-IL" i="1" dirty="0" smtClean="0">
                <a:solidFill>
                  <a:srgbClr val="004821"/>
                </a:solidFill>
              </a:rPr>
              <a:t>יהוה</a:t>
            </a:r>
            <a:r>
              <a:rPr lang="en-US" i="1" dirty="0" smtClean="0">
                <a:solidFill>
                  <a:srgbClr val="004821"/>
                </a:solidFill>
              </a:rPr>
              <a:t>, saying, “Let </a:t>
            </a:r>
            <a:r>
              <a:rPr lang="he-IL" i="1" dirty="0" smtClean="0">
                <a:solidFill>
                  <a:srgbClr val="004821"/>
                </a:solidFill>
              </a:rPr>
              <a:t>יהוה</a:t>
            </a:r>
            <a:r>
              <a:rPr lang="en-ZA" i="1" dirty="0" smtClean="0">
                <a:solidFill>
                  <a:srgbClr val="004821"/>
                </a:solidFill>
              </a:rPr>
              <a:t>, the Elohim of the spirits of all flesh, appoint a man over the congregation, … And </a:t>
            </a:r>
            <a:r>
              <a:rPr lang="he-IL" i="1" dirty="0" smtClean="0">
                <a:solidFill>
                  <a:srgbClr val="004821"/>
                </a:solidFill>
              </a:rPr>
              <a:t>יהוה</a:t>
            </a:r>
            <a:r>
              <a:rPr lang="en-ZA" i="1" dirty="0" smtClean="0">
                <a:solidFill>
                  <a:srgbClr val="004821"/>
                </a:solidFill>
              </a:rPr>
              <a:t> said to </a:t>
            </a:r>
            <a:r>
              <a:rPr lang="en-ZA" i="1" dirty="0" err="1" smtClean="0">
                <a:solidFill>
                  <a:srgbClr val="004821"/>
                </a:solidFill>
              </a:rPr>
              <a:t>Mosheh</a:t>
            </a:r>
            <a:r>
              <a:rPr lang="en-ZA" i="1" dirty="0" smtClean="0">
                <a:solidFill>
                  <a:srgbClr val="004821"/>
                </a:solidFill>
              </a:rPr>
              <a:t>, “Take </a:t>
            </a:r>
            <a:r>
              <a:rPr lang="en-ZA" i="1" dirty="0" err="1" smtClean="0">
                <a:solidFill>
                  <a:srgbClr val="004821"/>
                </a:solidFill>
              </a:rPr>
              <a:t>Yehoshua</a:t>
            </a:r>
            <a:r>
              <a:rPr lang="en-ZA" i="1" dirty="0" smtClean="0">
                <a:solidFill>
                  <a:srgbClr val="004821"/>
                </a:solidFill>
              </a:rPr>
              <a:t> son of Nun with you, a man in whom is the Spirit. And you shall lay your hand on him, </a:t>
            </a:r>
            <a:r>
              <a:rPr lang="en-US" b="1" i="1" dirty="0" smtClean="0">
                <a:solidFill>
                  <a:srgbClr val="004821"/>
                </a:solidFill>
              </a:rPr>
              <a:t>(Numbers 27:15-18)</a:t>
            </a:r>
          </a:p>
          <a:p>
            <a:pPr>
              <a:lnSpc>
                <a:spcPts val="2300"/>
              </a:lnSpc>
            </a:pPr>
            <a:r>
              <a:rPr lang="en-ZA" dirty="0" smtClean="0"/>
              <a:t>By placing his hands upon </a:t>
            </a:r>
            <a:r>
              <a:rPr lang="en-ZA" dirty="0" err="1" smtClean="0"/>
              <a:t>Yehoshua</a:t>
            </a:r>
            <a:r>
              <a:rPr lang="en-ZA" dirty="0" smtClean="0"/>
              <a:t> as his successor, Moshe symbolically transfers some of His essence, his very identity to </a:t>
            </a:r>
            <a:r>
              <a:rPr lang="en-ZA" dirty="0" err="1" smtClean="0"/>
              <a:t>Yehoshua</a:t>
            </a:r>
            <a:r>
              <a:rPr lang="en-ZA" dirty="0" smtClean="0"/>
              <a:t>. It is a sort of </a:t>
            </a:r>
            <a:r>
              <a:rPr lang="en-ZA" i="1" dirty="0" smtClean="0"/>
              <a:t>“identity fusion”. </a:t>
            </a:r>
            <a:r>
              <a:rPr lang="en-ZA" dirty="0" smtClean="0"/>
              <a:t>Because Moshe has transferred something to </a:t>
            </a:r>
            <a:r>
              <a:rPr lang="en-ZA" dirty="0" err="1" smtClean="0"/>
              <a:t>Yehoshua</a:t>
            </a:r>
            <a:r>
              <a:rPr lang="en-ZA" dirty="0" smtClean="0"/>
              <a:t>, </a:t>
            </a:r>
            <a:r>
              <a:rPr lang="en-ZA" dirty="0" err="1" smtClean="0"/>
              <a:t>Yehoshua</a:t>
            </a:r>
            <a:r>
              <a:rPr lang="en-ZA" dirty="0" smtClean="0"/>
              <a:t> becomes “of” Moshe! </a:t>
            </a:r>
            <a:r>
              <a:rPr lang="en-ZA" dirty="0" err="1" smtClean="0"/>
              <a:t>Yehoshua</a:t>
            </a:r>
            <a:r>
              <a:rPr lang="en-ZA" dirty="0" smtClean="0"/>
              <a:t> is a type and shadow of </a:t>
            </a:r>
            <a:r>
              <a:rPr lang="he-IL" dirty="0" smtClean="0"/>
              <a:t>יהושע </a:t>
            </a:r>
            <a:r>
              <a:rPr lang="en-ZA" dirty="0" smtClean="0"/>
              <a:t>….this is the picture of </a:t>
            </a:r>
            <a:r>
              <a:rPr lang="he-IL" dirty="0" smtClean="0"/>
              <a:t>יהושע</a:t>
            </a:r>
            <a:r>
              <a:rPr lang="en-ZA" dirty="0" smtClean="0"/>
              <a:t> and Moshe fused together into one essence! </a:t>
            </a:r>
            <a:r>
              <a:rPr lang="en-ZA" dirty="0" err="1" smtClean="0"/>
              <a:t>Yehoshua</a:t>
            </a:r>
            <a:r>
              <a:rPr lang="en-ZA" dirty="0" smtClean="0"/>
              <a:t> will become Moshe’s successor, but the laying of hands shows their inseparable identities.  Likewise the presenter of the sacrifice </a:t>
            </a:r>
            <a:r>
              <a:rPr lang="en-ZA" i="1" dirty="0" smtClean="0"/>
              <a:t>“fuses his identity” </a:t>
            </a:r>
            <a:r>
              <a:rPr lang="en-ZA" dirty="0" smtClean="0"/>
              <a:t>with the animal offered that will achieve atonement for him.</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22</a:t>
            </a:fld>
            <a:endParaRPr lang="en-Z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ABRAHAM</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There is another Torah picture of this sort of </a:t>
            </a:r>
            <a:r>
              <a:rPr lang="en-ZA" i="1" dirty="0" smtClean="0"/>
              <a:t>“substitution plus identity” </a:t>
            </a:r>
            <a:r>
              <a:rPr lang="en-ZA" dirty="0" smtClean="0"/>
              <a:t>that gives us an even greater understanding. Abraham was also commanded to bring a burnt offering:</a:t>
            </a:r>
          </a:p>
          <a:p>
            <a:pPr algn="ctr">
              <a:lnSpc>
                <a:spcPts val="2100"/>
              </a:lnSpc>
            </a:pPr>
            <a:r>
              <a:rPr lang="en-ZA" i="1" dirty="0" smtClean="0">
                <a:solidFill>
                  <a:srgbClr val="004821"/>
                </a:solidFill>
              </a:rPr>
              <a:t>And He said, “Take your son, now, your only son </a:t>
            </a:r>
            <a:r>
              <a:rPr lang="en-ZA" i="1" dirty="0" err="1" smtClean="0">
                <a:solidFill>
                  <a:srgbClr val="004821"/>
                </a:solidFill>
              </a:rPr>
              <a:t>Yitsḥaq</a:t>
            </a:r>
            <a:r>
              <a:rPr lang="en-ZA" i="1" dirty="0" smtClean="0">
                <a:solidFill>
                  <a:srgbClr val="004821"/>
                </a:solidFill>
              </a:rPr>
              <a:t>, whom you love, and go to the land of </a:t>
            </a:r>
            <a:r>
              <a:rPr lang="en-ZA" i="1" dirty="0" err="1" smtClean="0">
                <a:solidFill>
                  <a:srgbClr val="004821"/>
                </a:solidFill>
              </a:rPr>
              <a:t>Moriyah</a:t>
            </a:r>
            <a:r>
              <a:rPr lang="en-ZA" i="1" dirty="0" smtClean="0">
                <a:solidFill>
                  <a:srgbClr val="004821"/>
                </a:solidFill>
              </a:rPr>
              <a:t>, and offer him there as a burnt offering on one of the mountains which I command you</a:t>
            </a:r>
            <a:r>
              <a:rPr lang="en-ZA" b="1" i="1" dirty="0" smtClean="0">
                <a:solidFill>
                  <a:srgbClr val="004821"/>
                </a:solidFill>
              </a:rPr>
              <a:t>.” (Genesis 22:2)</a:t>
            </a:r>
          </a:p>
          <a:p>
            <a:pPr>
              <a:lnSpc>
                <a:spcPts val="2100"/>
              </a:lnSpc>
            </a:pPr>
            <a:r>
              <a:rPr lang="he-IL" dirty="0" smtClean="0"/>
              <a:t>יהוה</a:t>
            </a:r>
            <a:r>
              <a:rPr lang="en-ZA" dirty="0" smtClean="0"/>
              <a:t> commanded Abraham to offer up that which was more important to him than his own self. By sacrificing his own son, he was also sacrificing his vision of the future nation. At the last second Isaac is spared and Abraham lifts up his eyes to see a ram:</a:t>
            </a:r>
          </a:p>
          <a:p>
            <a:pPr algn="ctr">
              <a:lnSpc>
                <a:spcPts val="2100"/>
              </a:lnSpc>
            </a:pPr>
            <a:r>
              <a:rPr lang="en-ZA" i="1" dirty="0" smtClean="0">
                <a:solidFill>
                  <a:srgbClr val="004821"/>
                </a:solidFill>
              </a:rPr>
              <a:t>And </a:t>
            </a:r>
            <a:r>
              <a:rPr lang="en-ZA" i="1" dirty="0" err="1" smtClean="0">
                <a:solidFill>
                  <a:srgbClr val="004821"/>
                </a:solidFill>
              </a:rPr>
              <a:t>Aḇraham</a:t>
            </a:r>
            <a:r>
              <a:rPr lang="en-ZA" i="1" dirty="0" smtClean="0">
                <a:solidFill>
                  <a:srgbClr val="004821"/>
                </a:solidFill>
              </a:rPr>
              <a:t> lifted his eyes and looked and saw behind him a ram caught in a bush by its horns, and </a:t>
            </a:r>
            <a:r>
              <a:rPr lang="en-ZA" i="1" dirty="0" err="1" smtClean="0">
                <a:solidFill>
                  <a:srgbClr val="004821"/>
                </a:solidFill>
              </a:rPr>
              <a:t>Aḇraham</a:t>
            </a:r>
            <a:r>
              <a:rPr lang="en-ZA" i="1" dirty="0" smtClean="0">
                <a:solidFill>
                  <a:srgbClr val="004821"/>
                </a:solidFill>
              </a:rPr>
              <a:t> went and took the ram and offered it up for a burnt offering instead of his son</a:t>
            </a:r>
            <a:r>
              <a:rPr lang="en-ZA" b="1" i="1" dirty="0" smtClean="0">
                <a:solidFill>
                  <a:srgbClr val="004821"/>
                </a:solidFill>
              </a:rPr>
              <a:t>. (Genesis 22:13)</a:t>
            </a:r>
          </a:p>
          <a:p>
            <a:pPr>
              <a:lnSpc>
                <a:spcPts val="2100"/>
              </a:lnSpc>
            </a:pPr>
            <a:r>
              <a:rPr lang="en-ZA" dirty="0" smtClean="0"/>
              <a:t>Abraham still sacrificed a burnt offering. The ram became a substitute for his son. </a:t>
            </a:r>
            <a:endParaRPr lang="en-ZA" i="1" dirty="0" smtClean="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23</a:t>
            </a:fld>
            <a:endParaRPr lang="en-Z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ABRAHAM </a:t>
            </a:r>
            <a:r>
              <a:rPr lang="en-ZA" sz="3200" dirty="0" smtClean="0"/>
              <a:t>CON’T</a:t>
            </a:r>
            <a:endParaRPr lang="en-ZA" sz="3200" dirty="0"/>
          </a:p>
        </p:txBody>
      </p:sp>
      <p:sp>
        <p:nvSpPr>
          <p:cNvPr id="3" name="Content Placeholder 2"/>
          <p:cNvSpPr>
            <a:spLocks noGrp="1"/>
          </p:cNvSpPr>
          <p:nvPr>
            <p:ph idx="1"/>
          </p:nvPr>
        </p:nvSpPr>
        <p:spPr/>
        <p:txBody>
          <a:bodyPr>
            <a:normAutofit/>
          </a:bodyPr>
          <a:lstStyle/>
          <a:p>
            <a:pPr>
              <a:lnSpc>
                <a:spcPts val="2400"/>
              </a:lnSpc>
            </a:pPr>
            <a:r>
              <a:rPr lang="en-ZA" dirty="0" smtClean="0"/>
              <a:t>Here is what the Jewish sage </a:t>
            </a:r>
            <a:r>
              <a:rPr lang="en-ZA" dirty="0" err="1" smtClean="0"/>
              <a:t>Rashi</a:t>
            </a:r>
            <a:r>
              <a:rPr lang="en-ZA" dirty="0" smtClean="0"/>
              <a:t> had to say about this:</a:t>
            </a:r>
          </a:p>
          <a:p>
            <a:pPr algn="ctr">
              <a:lnSpc>
                <a:spcPts val="2400"/>
              </a:lnSpc>
            </a:pPr>
            <a:r>
              <a:rPr lang="en-ZA" i="1" dirty="0" smtClean="0">
                <a:solidFill>
                  <a:srgbClr val="C00000"/>
                </a:solidFill>
              </a:rPr>
              <a:t>“…what is (the meaning of) in place of his son? On every </a:t>
            </a:r>
            <a:r>
              <a:rPr lang="en-ZA" i="1" dirty="0" err="1" smtClean="0">
                <a:solidFill>
                  <a:srgbClr val="C00000"/>
                </a:solidFill>
              </a:rPr>
              <a:t>labor</a:t>
            </a:r>
            <a:r>
              <a:rPr lang="en-ZA" i="1" dirty="0" smtClean="0">
                <a:solidFill>
                  <a:srgbClr val="C00000"/>
                </a:solidFill>
              </a:rPr>
              <a:t> that he did, he prayed (to God) and said: Let it be your will that this be AS IF it was done to my son, as if my son was slaughtered, as if his blood was sprinkled…”</a:t>
            </a:r>
          </a:p>
          <a:p>
            <a:pPr>
              <a:lnSpc>
                <a:spcPts val="2400"/>
              </a:lnSpc>
            </a:pPr>
            <a:r>
              <a:rPr lang="en-ZA" dirty="0" smtClean="0"/>
              <a:t>In other words, Abraham understood that the ideal of sacrifice of the self demands fulfilment, if only symbolically. Abraham interpreted the sudden appearance of the ram as an act of providence, as an act of divine mercy that allowed him to substitute the ram for his son. According to our Jewish sages…the story of Isaac constitutes not so much a test of his faith or courage, but the teaching of the lesson of total dedication to God, the offering of one’s very self, and </a:t>
            </a:r>
            <a:r>
              <a:rPr lang="he-IL" dirty="0" smtClean="0"/>
              <a:t>יהוה</a:t>
            </a:r>
            <a:r>
              <a:rPr lang="en-ZA" dirty="0" smtClean="0"/>
              <a:t>’s MERCIFUL ACCEPTANCE OF A SUBSTITUTE!!! As you can see, the burnt offering was meant to point to our identity with and the merciful provision of a substitute sacrifice for our sins.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24</a:t>
            </a:fld>
            <a:endParaRPr lang="en-Z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ZA" dirty="0" smtClean="0"/>
              <a:t>LINEN GARMENT</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100"/>
              </a:lnSpc>
            </a:pPr>
            <a:r>
              <a:rPr lang="en-ZA" sz="9600" i="1" dirty="0" smtClean="0">
                <a:solidFill>
                  <a:srgbClr val="004821"/>
                </a:solidFill>
              </a:rPr>
              <a:t>‘And the priest shall put on his linen garment, and put his linen trousers on his body, and shall take up the ashes of the burnt offering which the fire has consumed on the altar, and shall put them beside the altar. ‘And he shall take off his garments, and put on other garments, and shall bring the ashes outside the camp to a clean place. </a:t>
            </a:r>
            <a:r>
              <a:rPr lang="en-ZA" sz="9600" b="1" i="1" dirty="0" smtClean="0">
                <a:solidFill>
                  <a:srgbClr val="004821"/>
                </a:solidFill>
              </a:rPr>
              <a:t>(Leviticus 6:10-11)</a:t>
            </a:r>
          </a:p>
          <a:p>
            <a:pPr>
              <a:lnSpc>
                <a:spcPts val="2100"/>
              </a:lnSpc>
            </a:pPr>
            <a:r>
              <a:rPr lang="en-ZA" sz="9600" b="0" dirty="0" smtClean="0"/>
              <a:t>Linen represents purity and set-apartness (ha </a:t>
            </a:r>
            <a:r>
              <a:rPr lang="en-ZA" sz="9600" b="0" dirty="0" err="1" smtClean="0"/>
              <a:t>Kodesh</a:t>
            </a:r>
            <a:r>
              <a:rPr lang="en-ZA" sz="9600" b="0" dirty="0" smtClean="0"/>
              <a:t>). There was nothing of an animal touching his skin. The word for “</a:t>
            </a:r>
            <a:r>
              <a:rPr lang="en-ZA" sz="9600" b="0" i="1" dirty="0" smtClean="0"/>
              <a:t>linen</a:t>
            </a:r>
            <a:r>
              <a:rPr lang="en-ZA" sz="9600" b="0" dirty="0" smtClean="0"/>
              <a:t>” is </a:t>
            </a:r>
            <a:r>
              <a:rPr lang="en-ZA" sz="9600" b="0" i="1" dirty="0" smtClean="0"/>
              <a:t>“bad</a:t>
            </a:r>
            <a:r>
              <a:rPr lang="en-ZA" sz="9600" b="0" dirty="0" smtClean="0"/>
              <a:t>” (Strong’s #906, pronounced “</a:t>
            </a:r>
            <a:r>
              <a:rPr lang="en-ZA" sz="9600" b="0" i="1" dirty="0" smtClean="0"/>
              <a:t>bade</a:t>
            </a:r>
            <a:r>
              <a:rPr lang="en-ZA" sz="9600" b="0" dirty="0" smtClean="0"/>
              <a:t>”), meaning “</a:t>
            </a:r>
            <a:r>
              <a:rPr lang="en-ZA" sz="9600" b="0" i="1" dirty="0" smtClean="0"/>
              <a:t>woven”</a:t>
            </a:r>
            <a:r>
              <a:rPr lang="en-ZA" sz="9600" b="0" dirty="0" smtClean="0"/>
              <a:t> </a:t>
            </a:r>
            <a:r>
              <a:rPr lang="en-ZA" sz="9600" b="0" i="1" dirty="0" smtClean="0">
                <a:solidFill>
                  <a:srgbClr val="C00000"/>
                </a:solidFill>
              </a:rPr>
              <a:t>(flaxen thread) </a:t>
            </a:r>
            <a:r>
              <a:rPr lang="en-ZA" sz="9600" b="0" dirty="0" smtClean="0"/>
              <a:t>in the sense of combining divided threads. The word for “</a:t>
            </a:r>
            <a:r>
              <a:rPr lang="en-ZA" sz="9600" b="0" i="1" dirty="0" smtClean="0"/>
              <a:t>garment”</a:t>
            </a:r>
            <a:r>
              <a:rPr lang="en-ZA" sz="9600" b="0" dirty="0" smtClean="0"/>
              <a:t> is “</a:t>
            </a:r>
            <a:r>
              <a:rPr lang="en-ZA" sz="9600" b="0" i="1" dirty="0" smtClean="0"/>
              <a:t>mad</a:t>
            </a:r>
            <a:r>
              <a:rPr lang="en-ZA" sz="9600" b="0" dirty="0" smtClean="0"/>
              <a:t>” (“made” #4055) which means also “</a:t>
            </a:r>
            <a:r>
              <a:rPr lang="en-ZA" sz="9600" b="0" dirty="0" err="1" smtClean="0"/>
              <a:t>armor</a:t>
            </a:r>
            <a:r>
              <a:rPr lang="en-ZA" sz="9600" b="0" dirty="0" smtClean="0"/>
              <a:t>”, “judgement” and “stature”. The word for “</a:t>
            </a:r>
            <a:r>
              <a:rPr lang="en-ZA" sz="9600" b="0" i="1" dirty="0" smtClean="0"/>
              <a:t>trousers”</a:t>
            </a:r>
            <a:r>
              <a:rPr lang="en-ZA" sz="9600" b="0" dirty="0" smtClean="0"/>
              <a:t>, or “</a:t>
            </a:r>
            <a:r>
              <a:rPr lang="en-ZA" sz="9600" b="0" i="1" dirty="0" smtClean="0"/>
              <a:t>breeches”, is “</a:t>
            </a:r>
            <a:r>
              <a:rPr lang="en-ZA" sz="9600" b="0" i="1" dirty="0" err="1" smtClean="0"/>
              <a:t>mik‟nas</a:t>
            </a:r>
            <a:r>
              <a:rPr lang="en-ZA" sz="9600" b="0" i="1" dirty="0" smtClean="0"/>
              <a:t>” </a:t>
            </a:r>
            <a:r>
              <a:rPr lang="en-ZA" sz="9600" b="0" dirty="0" smtClean="0"/>
              <a:t>(Strong’s #4370) which means “</a:t>
            </a:r>
            <a:r>
              <a:rPr lang="en-ZA" sz="9600" b="0" i="1" dirty="0" smtClean="0"/>
              <a:t>hiding</a:t>
            </a:r>
            <a:r>
              <a:rPr lang="en-ZA" sz="9600" b="0" dirty="0" smtClean="0"/>
              <a:t>” as in “</a:t>
            </a:r>
            <a:r>
              <a:rPr lang="en-ZA" sz="9600" b="0" i="1" dirty="0" smtClean="0"/>
              <a:t>hiding or covering one’s private parts”</a:t>
            </a:r>
            <a:r>
              <a:rPr lang="en-ZA" sz="9600" b="0" dirty="0" smtClean="0"/>
              <a:t>. Thus the priest puts on his “bad made </a:t>
            </a:r>
            <a:r>
              <a:rPr lang="en-ZA" sz="9600" b="0" dirty="0" err="1" smtClean="0"/>
              <a:t>v‟bad</a:t>
            </a:r>
            <a:r>
              <a:rPr lang="en-ZA" sz="9600" b="0" dirty="0" smtClean="0"/>
              <a:t> </a:t>
            </a:r>
            <a:r>
              <a:rPr lang="en-ZA" sz="9600" b="0" dirty="0" err="1" smtClean="0"/>
              <a:t>mik‟nas</a:t>
            </a:r>
            <a:r>
              <a:rPr lang="en-ZA" sz="9600" b="0" dirty="0" smtClean="0"/>
              <a:t>”. The value of the letters in this phrase is 232; which equal “</a:t>
            </a:r>
            <a:r>
              <a:rPr lang="en-ZA" sz="9600" b="0" i="1" dirty="0" smtClean="0"/>
              <a:t>the birthright” </a:t>
            </a:r>
            <a:r>
              <a:rPr lang="en-ZA" sz="9600" b="0" dirty="0" smtClean="0"/>
              <a:t>(</a:t>
            </a:r>
            <a:r>
              <a:rPr lang="en-ZA" sz="9600" b="0" dirty="0" err="1" smtClean="0"/>
              <a:t>Bekorah</a:t>
            </a:r>
            <a:r>
              <a:rPr lang="en-ZA" sz="9600" b="0" dirty="0" smtClean="0"/>
              <a:t>), “</a:t>
            </a:r>
            <a:r>
              <a:rPr lang="en-ZA" sz="9600" b="0" i="1" dirty="0" smtClean="0"/>
              <a:t>the blessing</a:t>
            </a:r>
            <a:r>
              <a:rPr lang="en-ZA" sz="9600" b="0" dirty="0" smtClean="0"/>
              <a:t>” (</a:t>
            </a:r>
            <a:r>
              <a:rPr lang="en-ZA" sz="9600" b="0" dirty="0" err="1" smtClean="0"/>
              <a:t>Bracha</a:t>
            </a:r>
            <a:r>
              <a:rPr lang="en-ZA" sz="9600" b="0" dirty="0" smtClean="0"/>
              <a:t>) and also “</a:t>
            </a:r>
            <a:r>
              <a:rPr lang="en-ZA" sz="9600" b="0" i="1" dirty="0" smtClean="0"/>
              <a:t>the firstborn</a:t>
            </a:r>
            <a:r>
              <a:rPr lang="en-ZA" sz="9600" b="0" dirty="0" smtClean="0"/>
              <a:t>” (</a:t>
            </a:r>
            <a:r>
              <a:rPr lang="en-ZA" sz="9600" b="0" dirty="0" err="1" smtClean="0"/>
              <a:t>Bekowr</a:t>
            </a:r>
            <a:r>
              <a:rPr lang="en-ZA" sz="9600" b="0" dirty="0" smtClean="0"/>
              <a:t>). So, in the service of Elohim, we are to wear our “</a:t>
            </a:r>
            <a:r>
              <a:rPr lang="en-ZA" sz="9600" b="0" i="1" dirty="0" smtClean="0"/>
              <a:t>set-apart </a:t>
            </a:r>
            <a:r>
              <a:rPr lang="en-ZA" sz="9600" b="0" i="1" dirty="0" err="1" smtClean="0"/>
              <a:t>armor</a:t>
            </a:r>
            <a:r>
              <a:rPr lang="en-ZA" sz="9600" b="0" i="1" dirty="0" smtClean="0"/>
              <a:t>”</a:t>
            </a:r>
            <a:r>
              <a:rPr lang="en-ZA" sz="9600" b="0" dirty="0" smtClean="0"/>
              <a:t>, our “</a:t>
            </a:r>
            <a:r>
              <a:rPr lang="en-ZA" sz="9600" b="0" i="1" dirty="0" smtClean="0"/>
              <a:t>pure judgment</a:t>
            </a:r>
            <a:r>
              <a:rPr lang="en-ZA" sz="9600" b="0" dirty="0" smtClean="0"/>
              <a:t>”; because, these are our spiritual “</a:t>
            </a:r>
            <a:r>
              <a:rPr lang="en-ZA" sz="9600" b="0" i="1" dirty="0" smtClean="0"/>
              <a:t>stature”.</a:t>
            </a:r>
            <a:endParaRPr lang="en-ZA" sz="9600" b="0" i="1" dirty="0" smtClean="0">
              <a:solidFill>
                <a:srgbClr val="C00000"/>
              </a:solidFill>
            </a:endParaRPr>
          </a:p>
          <a:p>
            <a:endParaRPr lang="en-ZA" sz="2800"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25</a:t>
            </a:fld>
            <a:endParaRPr lang="en-ZA"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WHY LINEN?</a:t>
            </a:r>
            <a:endParaRPr lang="en-ZA" dirty="0"/>
          </a:p>
        </p:txBody>
      </p:sp>
      <p:sp>
        <p:nvSpPr>
          <p:cNvPr id="3" name="Content Placeholder 2"/>
          <p:cNvSpPr>
            <a:spLocks noGrp="1"/>
          </p:cNvSpPr>
          <p:nvPr>
            <p:ph idx="1"/>
          </p:nvPr>
        </p:nvSpPr>
        <p:spPr>
          <a:xfrm>
            <a:off x="251520" y="1600200"/>
            <a:ext cx="8640960" cy="5257800"/>
          </a:xfrm>
        </p:spPr>
        <p:txBody>
          <a:bodyPr>
            <a:normAutofit fontScale="25000" lnSpcReduction="20000"/>
          </a:bodyPr>
          <a:lstStyle/>
          <a:p>
            <a:pPr algn="just">
              <a:lnSpc>
                <a:spcPts val="2100"/>
              </a:lnSpc>
            </a:pPr>
            <a:r>
              <a:rPr lang="en-US" sz="9600" b="0" dirty="0" smtClean="0"/>
              <a:t>Linen is the Preferred Fabric for Clothing of Healing,  Healthy Living and Well Being. Scientists have discovered that linen fibers reflect light. The light energy aspect of living organisms has been measured by many individuals within the Scientific community. Nobel prize winning Dr. Otto Heinrich Warburg identified signature frequency numbers of the average human at 70-90. All results with numbers less than 50 were identified as the signature frequency of chronic disease. Any number less than 15 was identified with those having a diagnosed incurable condition such as cancer. </a:t>
            </a:r>
          </a:p>
          <a:p>
            <a:pPr algn="just">
              <a:lnSpc>
                <a:spcPts val="2100"/>
              </a:lnSpc>
            </a:pPr>
            <a:r>
              <a:rPr lang="en-US" sz="9600" b="0" dirty="0" smtClean="0"/>
              <a:t>Linen fabric measures 5,000 signature frequencies. Standard bleached and colored cotton measures 40 units of energy. Organic unbleached cotton measures 100 units of energy which is a ‘normal’ but </a:t>
            </a:r>
            <a:r>
              <a:rPr lang="en-US" sz="9600" b="0" i="1" u="sng" dirty="0" smtClean="0"/>
              <a:t>not a healing fiber</a:t>
            </a:r>
            <a:r>
              <a:rPr lang="en-US" sz="9600" b="0" dirty="0" smtClean="0"/>
              <a:t>. The silk fabric measures 10 units of energy. Could it be a low number because of its origin? Silk is produced from an </a:t>
            </a:r>
            <a:r>
              <a:rPr lang="en-US" sz="9600" b="0" i="1" dirty="0" smtClean="0"/>
              <a:t>‘unclean’ </a:t>
            </a:r>
            <a:r>
              <a:rPr lang="en-US" sz="9600" b="0" dirty="0" smtClean="0"/>
              <a:t>insect. Rayon measures at 15 signature frequency. Polyester, acrylic, spandex, </a:t>
            </a:r>
            <a:r>
              <a:rPr lang="en-US" sz="9600" b="0" dirty="0" err="1" smtClean="0"/>
              <a:t>lycra</a:t>
            </a:r>
            <a:r>
              <a:rPr lang="en-US" sz="9600" b="0" dirty="0" smtClean="0"/>
              <a:t>, viscose and nylon measure zero and do not reflect light. Pure wool measures 5000 units of energy. For any individual desiring to be well the best recommendation from the instructions of the Holy Scriptures is to wear linen. </a:t>
            </a:r>
          </a:p>
          <a:p>
            <a:pPr algn="just"/>
            <a:endParaRPr lang="en-US" b="0"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26</a:t>
            </a:fld>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WHY NOT MIX LINEN AND WOOL?</a:t>
            </a:r>
            <a:endParaRPr lang="en-US" dirty="0"/>
          </a:p>
        </p:txBody>
      </p:sp>
      <p:sp>
        <p:nvSpPr>
          <p:cNvPr id="3" name="Content Placeholder 2"/>
          <p:cNvSpPr>
            <a:spLocks noGrp="1"/>
          </p:cNvSpPr>
          <p:nvPr>
            <p:ph idx="1"/>
          </p:nvPr>
        </p:nvSpPr>
        <p:spPr/>
        <p:txBody>
          <a:bodyPr>
            <a:noAutofit/>
          </a:bodyPr>
          <a:lstStyle/>
          <a:p>
            <a:pPr algn="ctr"/>
            <a:r>
              <a:rPr lang="en-ZA" i="1" dirty="0" smtClean="0">
                <a:solidFill>
                  <a:srgbClr val="004821"/>
                </a:solidFill>
              </a:rPr>
              <a:t>‘Guard My laws. Do not let your livestock mate with another kind. Do not sow your field with mixed seed. And do not put a garment woven of two sorts of thread upon you. </a:t>
            </a:r>
          </a:p>
          <a:p>
            <a:pPr algn="ctr"/>
            <a:r>
              <a:rPr lang="en-ZA" b="1" i="1" dirty="0" smtClean="0">
                <a:solidFill>
                  <a:srgbClr val="004821"/>
                </a:solidFill>
              </a:rPr>
              <a:t>(Leviticus 19:19)</a:t>
            </a:r>
          </a:p>
          <a:p>
            <a:r>
              <a:rPr lang="en-ZA" sz="2400" b="0" dirty="0" smtClean="0"/>
              <a:t>The Biblical warning of wearing wool and linen together proved in scientific studies to be accurate: the energy of these two fabrics put together (wool sweater on top of a linen outfit) collapsed the electrical field as well as wearing of black colour fabric. Where the two textiles measure 5,000 signature frequencies, when put together, these cancelled each other and brought measurable weakness and in some tests even pain to the human body. </a:t>
            </a:r>
          </a:p>
          <a:p>
            <a:endParaRPr lang="en-US" sz="240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27</a:t>
            </a:fld>
            <a:endParaRPr lang="en-ZA"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PHYSICAL PROPERTIES</a:t>
            </a:r>
            <a:endParaRPr lang="en-ZA" dirty="0"/>
          </a:p>
        </p:txBody>
      </p:sp>
      <p:sp>
        <p:nvSpPr>
          <p:cNvPr id="3" name="Content Placeholder 2"/>
          <p:cNvSpPr>
            <a:spLocks noGrp="1"/>
          </p:cNvSpPr>
          <p:nvPr>
            <p:ph idx="1"/>
          </p:nvPr>
        </p:nvSpPr>
        <p:spPr/>
        <p:txBody>
          <a:bodyPr>
            <a:noAutofit/>
          </a:bodyPr>
          <a:lstStyle/>
          <a:p>
            <a:pPr marL="258763" lvl="0" indent="-258763" algn="just">
              <a:lnSpc>
                <a:spcPts val="2600"/>
              </a:lnSpc>
              <a:buFont typeface="Arial" pitchFamily="34" charset="0"/>
              <a:buChar char="•"/>
            </a:pPr>
            <a:r>
              <a:rPr lang="en-US" sz="2400" b="0" dirty="0" smtClean="0"/>
              <a:t>Linen an excellent filter protecting against chemical exposure, noise and dust whilst also reducing solar gamma radiation by almost half. Linen retrieved from contaminated soil appears to be totally resistant to harmful radiation. </a:t>
            </a:r>
          </a:p>
          <a:p>
            <a:pPr marL="258763" lvl="0" indent="-258763" algn="just">
              <a:lnSpc>
                <a:spcPts val="2600"/>
              </a:lnSpc>
              <a:buFont typeface="Arial" pitchFamily="34" charset="0"/>
              <a:buChar char="•"/>
            </a:pPr>
            <a:r>
              <a:rPr lang="en-US" sz="2400" b="0" dirty="0" smtClean="0"/>
              <a:t>Linen underwear heightens positive emotions as well as possessing rare bacteriological properties. Resistant to fungus and bacteria, linen is found to be an effective barrier to some diseases. Studies have shown that bedridden patients do not develop bedsores where linen bed sheets are used and decrease some skin diseases - from common rash to chronic eczemas. </a:t>
            </a:r>
          </a:p>
          <a:p>
            <a:pPr marL="258763" lvl="0" indent="-258763" algn="just">
              <a:lnSpc>
                <a:spcPts val="2600"/>
              </a:lnSpc>
              <a:buFont typeface="Arial" pitchFamily="34" charset="0"/>
              <a:buChar char="•"/>
            </a:pPr>
            <a:r>
              <a:rPr lang="en-US" sz="2400" b="0" dirty="0" smtClean="0"/>
              <a:t>Linen is highly “</a:t>
            </a:r>
            <a:r>
              <a:rPr lang="en-US" sz="2400" b="0" i="1" dirty="0" smtClean="0"/>
              <a:t>hydroscopic”</a:t>
            </a:r>
            <a:r>
              <a:rPr lang="en-US" sz="2400" b="0" dirty="0" smtClean="0"/>
              <a:t> meaning it rapidly absorbs and gives up moisture and absorbs 20% of its dry weight. This explains why linen cloth always feels fresh and cool. </a:t>
            </a:r>
            <a:endParaRPr lang="en-ZA" sz="2400"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28</a:t>
            </a:fld>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TAKE UP</a:t>
            </a:r>
            <a:endParaRPr lang="en-ZA" dirty="0"/>
          </a:p>
        </p:txBody>
      </p:sp>
      <p:sp>
        <p:nvSpPr>
          <p:cNvPr id="3" name="Content Placeholder 2"/>
          <p:cNvSpPr>
            <a:spLocks noGrp="1"/>
          </p:cNvSpPr>
          <p:nvPr>
            <p:ph idx="1"/>
          </p:nvPr>
        </p:nvSpPr>
        <p:spPr/>
        <p:txBody>
          <a:bodyPr>
            <a:noAutofit/>
          </a:bodyPr>
          <a:lstStyle/>
          <a:p>
            <a:pPr algn="ctr"/>
            <a:r>
              <a:rPr lang="en-ZA" i="1" dirty="0" smtClean="0">
                <a:solidFill>
                  <a:srgbClr val="004821"/>
                </a:solidFill>
              </a:rPr>
              <a:t>‘And the priest shall put on his linen garment, and put his linen trousers on his body, and shall take up the ashes of the burnt offering which the fire has consumed on the altar, and shall put them beside the altar. </a:t>
            </a:r>
            <a:r>
              <a:rPr lang="en-ZA" b="1" i="1" dirty="0" smtClean="0">
                <a:solidFill>
                  <a:srgbClr val="004821"/>
                </a:solidFill>
              </a:rPr>
              <a:t>(Leviticus 6:10)</a:t>
            </a:r>
          </a:p>
          <a:p>
            <a:pPr algn="just">
              <a:lnSpc>
                <a:spcPts val="2600"/>
              </a:lnSpc>
            </a:pPr>
            <a:r>
              <a:rPr lang="en-ZA" sz="2400" b="0" dirty="0" smtClean="0"/>
              <a:t>In this set-apart clothing (or armour), Torah says that the priest would then “</a:t>
            </a:r>
            <a:r>
              <a:rPr lang="en-ZA" sz="2400" b="0" i="1" dirty="0" smtClean="0"/>
              <a:t>take up” </a:t>
            </a:r>
            <a:r>
              <a:rPr lang="en-ZA" sz="2400" b="0" dirty="0" smtClean="0"/>
              <a:t>the ashes. Hebrew word for “</a:t>
            </a:r>
            <a:r>
              <a:rPr lang="en-ZA" sz="2400" b="0" i="1" dirty="0" smtClean="0"/>
              <a:t>take up” is “</a:t>
            </a:r>
            <a:r>
              <a:rPr lang="en-ZA" sz="2400" b="0" i="1" dirty="0" err="1" smtClean="0"/>
              <a:t>ruhm</a:t>
            </a:r>
            <a:r>
              <a:rPr lang="en-ZA" sz="2400" b="0" dirty="0" smtClean="0"/>
              <a:t>” which literally means to “</a:t>
            </a:r>
            <a:r>
              <a:rPr lang="en-ZA" sz="2400" b="0" i="1" dirty="0" smtClean="0"/>
              <a:t>lift up”, “raise” or “exalt”. </a:t>
            </a:r>
            <a:r>
              <a:rPr lang="en-ZA" sz="2400" b="0" dirty="0" smtClean="0"/>
              <a:t>The </a:t>
            </a:r>
            <a:r>
              <a:rPr lang="en-ZA" sz="2400" b="0" i="1" dirty="0" smtClean="0"/>
              <a:t>“ashes</a:t>
            </a:r>
            <a:r>
              <a:rPr lang="en-ZA" sz="2400" b="0" dirty="0" smtClean="0"/>
              <a:t>” (in Hebrew “</a:t>
            </a:r>
            <a:r>
              <a:rPr lang="en-ZA" sz="2400" b="0" i="1" dirty="0" err="1" smtClean="0"/>
              <a:t>deshen</a:t>
            </a:r>
            <a:r>
              <a:rPr lang="en-ZA" sz="2400" b="0" dirty="0" smtClean="0"/>
              <a:t>”) is literally the “</a:t>
            </a:r>
            <a:r>
              <a:rPr lang="en-ZA" sz="2400" b="0" i="1" dirty="0" smtClean="0"/>
              <a:t>fatness” or “abundance”</a:t>
            </a:r>
            <a:r>
              <a:rPr lang="en-ZA" sz="2400" b="0" dirty="0" smtClean="0"/>
              <a:t> that the “</a:t>
            </a:r>
            <a:r>
              <a:rPr lang="en-ZA" sz="2400" b="0" i="1" dirty="0" smtClean="0"/>
              <a:t>fire</a:t>
            </a:r>
            <a:r>
              <a:rPr lang="en-ZA" sz="2400" b="0" dirty="0" smtClean="0"/>
              <a:t>” (“</a:t>
            </a:r>
            <a:r>
              <a:rPr lang="en-ZA" sz="2400" b="0" i="1" dirty="0" err="1" smtClean="0"/>
              <a:t>aish</a:t>
            </a:r>
            <a:r>
              <a:rPr lang="en-ZA" sz="2400" b="0" i="1" dirty="0" smtClean="0"/>
              <a:t>” </a:t>
            </a:r>
            <a:r>
              <a:rPr lang="en-ZA" sz="2400" b="0" dirty="0" smtClean="0"/>
              <a:t>in Hebrew) had “</a:t>
            </a:r>
            <a:r>
              <a:rPr lang="en-ZA" sz="2400" b="0" i="1" dirty="0" smtClean="0"/>
              <a:t>consumed” </a:t>
            </a:r>
            <a:r>
              <a:rPr lang="en-ZA" sz="2400" b="0" dirty="0" smtClean="0"/>
              <a:t>(in Hebrew “</a:t>
            </a:r>
            <a:r>
              <a:rPr lang="en-ZA" sz="2400" b="0" i="1" dirty="0" err="1" smtClean="0"/>
              <a:t>akal</a:t>
            </a:r>
            <a:r>
              <a:rPr lang="en-ZA" sz="2400" b="0" dirty="0" smtClean="0"/>
              <a:t>”) with the </a:t>
            </a:r>
            <a:r>
              <a:rPr lang="en-ZA" sz="2400" b="0" i="1" dirty="0" smtClean="0"/>
              <a:t>“burnt offering</a:t>
            </a:r>
            <a:r>
              <a:rPr lang="en-ZA" sz="2400" b="0" dirty="0" smtClean="0"/>
              <a:t>” (</a:t>
            </a:r>
            <a:r>
              <a:rPr lang="en-ZA" sz="2400" b="0" dirty="0" err="1" smtClean="0"/>
              <a:t>olah</a:t>
            </a:r>
            <a:r>
              <a:rPr lang="en-ZA" sz="2400" b="0" dirty="0" smtClean="0"/>
              <a:t> or ascension) on the “</a:t>
            </a:r>
            <a:r>
              <a:rPr lang="en-ZA" sz="2400" b="0" i="1" dirty="0" smtClean="0"/>
              <a:t>altar”</a:t>
            </a:r>
            <a:r>
              <a:rPr lang="en-ZA" sz="2400" b="0" dirty="0" smtClean="0"/>
              <a:t> (</a:t>
            </a:r>
            <a:r>
              <a:rPr lang="en-ZA" sz="2400" b="0" dirty="0" err="1" smtClean="0"/>
              <a:t>miz‟be‟akh</a:t>
            </a:r>
            <a:r>
              <a:rPr lang="en-ZA" sz="2400" b="0" dirty="0" smtClean="0"/>
              <a:t>). </a:t>
            </a:r>
          </a:p>
          <a:p>
            <a:pPr>
              <a:lnSpc>
                <a:spcPts val="2600"/>
              </a:lnSpc>
            </a:pPr>
            <a:r>
              <a:rPr lang="en-ZA" sz="2400" b="0" dirty="0" smtClean="0"/>
              <a:t>As we “ascend” toward Elohim, we give </a:t>
            </a:r>
            <a:r>
              <a:rPr lang="he-IL" dirty="0" smtClean="0"/>
              <a:t>יהוה</a:t>
            </a:r>
            <a:r>
              <a:rPr lang="en-ZA" sz="2400" b="0" dirty="0" smtClean="0"/>
              <a:t> our “</a:t>
            </a:r>
            <a:r>
              <a:rPr lang="en-ZA" sz="2400" b="0" dirty="0" err="1" smtClean="0"/>
              <a:t>deshen</a:t>
            </a:r>
            <a:r>
              <a:rPr lang="en-ZA" sz="2400" b="0" dirty="0" smtClean="0"/>
              <a:t>” (fatness or our best) upon the “</a:t>
            </a:r>
            <a:r>
              <a:rPr lang="en-ZA" sz="2400" b="0" i="1" dirty="0" smtClean="0"/>
              <a:t>altar”</a:t>
            </a:r>
            <a:r>
              <a:rPr lang="en-ZA" sz="2400" b="0" dirty="0" smtClean="0"/>
              <a:t> as our “</a:t>
            </a:r>
            <a:r>
              <a:rPr lang="en-ZA" sz="2400" b="0" i="1" dirty="0" smtClean="0"/>
              <a:t>slaughtering”, </a:t>
            </a:r>
            <a:r>
              <a:rPr lang="en-ZA" sz="2400" b="0" dirty="0" smtClean="0"/>
              <a:t>our “</a:t>
            </a:r>
            <a:r>
              <a:rPr lang="en-ZA" sz="2400" b="0" i="1" dirty="0" smtClean="0"/>
              <a:t>offering”. </a:t>
            </a:r>
            <a:r>
              <a:rPr lang="en-ZA" sz="2400" b="0" dirty="0" smtClean="0"/>
              <a:t>We are to “</a:t>
            </a:r>
            <a:r>
              <a:rPr lang="en-ZA" sz="2400" b="0" i="1" dirty="0" err="1" smtClean="0"/>
              <a:t>ruhm</a:t>
            </a:r>
            <a:r>
              <a:rPr lang="en-ZA" sz="2400" b="0" i="1" dirty="0" smtClean="0"/>
              <a:t>” or “lift up</a:t>
            </a:r>
            <a:r>
              <a:rPr lang="en-ZA" sz="2400" b="0" dirty="0" smtClean="0"/>
              <a:t>” our offering as with a “</a:t>
            </a:r>
            <a:r>
              <a:rPr lang="en-ZA" sz="2400" b="0" i="1" dirty="0" err="1" smtClean="0"/>
              <a:t>tenuphah</a:t>
            </a:r>
            <a:r>
              <a:rPr lang="en-ZA" sz="2400" b="0" i="1" dirty="0" smtClean="0"/>
              <a:t>”, </a:t>
            </a:r>
            <a:r>
              <a:rPr lang="en-ZA" sz="2400" b="0" dirty="0" smtClean="0"/>
              <a:t>an </a:t>
            </a:r>
            <a:r>
              <a:rPr lang="en-ZA" sz="2400" b="0" i="1" dirty="0" smtClean="0"/>
              <a:t>“elevation</a:t>
            </a:r>
            <a:r>
              <a:rPr lang="en-ZA" sz="2400" b="0" dirty="0" smtClean="0"/>
              <a:t>” or “</a:t>
            </a:r>
            <a:r>
              <a:rPr lang="en-ZA" sz="2400" b="0" i="1" dirty="0" smtClean="0"/>
              <a:t>wave offering</a:t>
            </a:r>
            <a:r>
              <a:rPr lang="en-ZA" sz="2400" b="0" dirty="0" smtClean="0"/>
              <a:t>” upon the fire. </a:t>
            </a:r>
            <a:endParaRPr lang="en-ZA" sz="2400"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29</a:t>
            </a:fld>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0"/>
            <a:ext cx="7772400" cy="1470025"/>
          </a:xfrm>
        </p:spPr>
        <p:txBody>
          <a:bodyPr>
            <a:normAutofit fontScale="90000"/>
          </a:bodyPr>
          <a:lstStyle/>
          <a:p>
            <a:pPr lvl="0"/>
            <a:r>
              <a:rPr lang="en-US" sz="7300" dirty="0" smtClean="0"/>
              <a:t>TZAV – COMMAND!</a:t>
            </a:r>
            <a:endParaRPr lang="en-US" sz="7300" dirty="0"/>
          </a:p>
        </p:txBody>
      </p:sp>
      <p:sp>
        <p:nvSpPr>
          <p:cNvPr id="3" name="Subtitle 2"/>
          <p:cNvSpPr>
            <a:spLocks noGrp="1"/>
          </p:cNvSpPr>
          <p:nvPr>
            <p:ph type="subTitle" idx="1"/>
          </p:nvPr>
        </p:nvSpPr>
        <p:spPr>
          <a:xfrm>
            <a:off x="539552" y="5373216"/>
            <a:ext cx="7920880" cy="1752600"/>
          </a:xfrm>
        </p:spPr>
        <p:txBody>
          <a:bodyPr>
            <a:normAutofit fontScale="25000" lnSpcReduction="20000"/>
          </a:bodyPr>
          <a:lstStyle/>
          <a:p>
            <a:pPr>
              <a:lnSpc>
                <a:spcPts val="2300"/>
              </a:lnSpc>
            </a:pPr>
            <a:r>
              <a:rPr lang="en-ZA" sz="9600" b="1" dirty="0" smtClean="0"/>
              <a:t>TORAH: </a:t>
            </a:r>
            <a:r>
              <a:rPr lang="en-ZA" sz="9600" dirty="0" smtClean="0"/>
              <a:t>Leviticus 6:8-8:36</a:t>
            </a:r>
          </a:p>
          <a:p>
            <a:pPr>
              <a:lnSpc>
                <a:spcPts val="2300"/>
              </a:lnSpc>
            </a:pPr>
            <a:r>
              <a:rPr lang="en-ZA" sz="9600" b="1" dirty="0" smtClean="0"/>
              <a:t>HAFTORAH:  </a:t>
            </a:r>
            <a:r>
              <a:rPr lang="en-ZA" sz="9600" dirty="0" smtClean="0"/>
              <a:t>Jeremiah 7:21-8:3; 9:23-24</a:t>
            </a:r>
          </a:p>
          <a:p>
            <a:pPr>
              <a:lnSpc>
                <a:spcPts val="2300"/>
              </a:lnSpc>
            </a:pPr>
            <a:r>
              <a:rPr lang="en-ZA" sz="9600" b="1" dirty="0" smtClean="0"/>
              <a:t>B’RIT CHADASHAH: </a:t>
            </a:r>
            <a:r>
              <a:rPr lang="en-US" sz="9600" dirty="0" smtClean="0"/>
              <a:t>Hebrews 9:11-28</a:t>
            </a:r>
          </a:p>
          <a:p>
            <a:pPr>
              <a:lnSpc>
                <a:spcPts val="2300"/>
              </a:lnSpc>
            </a:pPr>
            <a:r>
              <a:rPr lang="en-ZA" sz="6400" i="1" dirty="0" smtClean="0">
                <a:solidFill>
                  <a:schemeClr val="accent5">
                    <a:lumMod val="50000"/>
                  </a:schemeClr>
                </a:solidFill>
              </a:rPr>
              <a:t>All references: The Scripture 1998+ unless otherwise noted</a:t>
            </a:r>
            <a:endParaRPr lang="en-ZA" sz="6400" dirty="0" smtClean="0">
              <a:solidFill>
                <a:schemeClr val="accent5">
                  <a:lumMod val="50000"/>
                </a:schemeClr>
              </a:solidFill>
            </a:endParaRPr>
          </a:p>
          <a:p>
            <a:pPr>
              <a:lnSpc>
                <a:spcPts val="2300"/>
              </a:lnSpc>
            </a:pPr>
            <a:r>
              <a:rPr lang="en-US" sz="9600" dirty="0" smtClean="0"/>
              <a:t/>
            </a:r>
            <a:br>
              <a:rPr lang="en-US" sz="9600" dirty="0" smtClean="0"/>
            </a:br>
            <a:endParaRPr lang="en-US" sz="9600" dirty="0" smtClean="0"/>
          </a:p>
          <a:p>
            <a:endParaRPr lang="en-US" dirty="0"/>
          </a:p>
        </p:txBody>
      </p:sp>
      <p:pic>
        <p:nvPicPr>
          <p:cNvPr id="6" name="Picture 5" descr="imagesCAESG774.jpg"/>
          <p:cNvPicPr>
            <a:picLocks noChangeAspect="1"/>
          </p:cNvPicPr>
          <p:nvPr/>
        </p:nvPicPr>
        <p:blipFill>
          <a:blip r:embed="rId2" cstate="print"/>
          <a:stretch>
            <a:fillRect/>
          </a:stretch>
        </p:blipFill>
        <p:spPr>
          <a:xfrm>
            <a:off x="1763688" y="1412776"/>
            <a:ext cx="5512872" cy="3717031"/>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2"/>
          </p:nvPr>
        </p:nvSpPr>
        <p:spPr/>
        <p:txBody>
          <a:bodyPr/>
          <a:lstStyle/>
          <a:p>
            <a:pPr>
              <a:defRPr/>
            </a:pPr>
            <a:fld id="{757FE7B4-5ECE-4941-A25E-1C41B54B892F}" type="slidenum">
              <a:rPr lang="en-ZA" smtClean="0"/>
              <a:pPr>
                <a:defRPr/>
              </a:pPr>
              <a:t>3</a:t>
            </a:fld>
            <a:endParaRPr lang="en-ZA"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ZA" dirty="0" smtClean="0"/>
              <a:t>REMOVE GARMENTS AND PUT ON OTHERS</a:t>
            </a:r>
            <a:endParaRPr lang="en-ZA" dirty="0"/>
          </a:p>
        </p:txBody>
      </p:sp>
      <p:sp>
        <p:nvSpPr>
          <p:cNvPr id="5" name="Content Placeholder 4"/>
          <p:cNvSpPr>
            <a:spLocks noGrp="1"/>
          </p:cNvSpPr>
          <p:nvPr>
            <p:ph idx="1"/>
          </p:nvPr>
        </p:nvSpPr>
        <p:spPr>
          <a:xfrm>
            <a:off x="467544" y="1600200"/>
            <a:ext cx="8280920" cy="5257800"/>
          </a:xfrm>
        </p:spPr>
        <p:txBody>
          <a:bodyPr>
            <a:normAutofit fontScale="25000" lnSpcReduction="20000"/>
          </a:bodyPr>
          <a:lstStyle/>
          <a:p>
            <a:pPr algn="ctr"/>
            <a:r>
              <a:rPr lang="en-ZA" sz="9600" i="1" dirty="0" smtClean="0">
                <a:solidFill>
                  <a:srgbClr val="004821"/>
                </a:solidFill>
              </a:rPr>
              <a:t>‘And he shall take off his garments, and put on other garments, and shall bring the ashes outside the camp to a clean place. </a:t>
            </a:r>
          </a:p>
          <a:p>
            <a:pPr algn="ctr"/>
            <a:r>
              <a:rPr lang="en-ZA" sz="9600" b="1" i="1" dirty="0" smtClean="0">
                <a:solidFill>
                  <a:srgbClr val="004821"/>
                </a:solidFill>
              </a:rPr>
              <a:t>(Leviticus 6:11)</a:t>
            </a:r>
          </a:p>
          <a:p>
            <a:pPr algn="just"/>
            <a:r>
              <a:rPr lang="en-ZA" sz="9600" i="1" dirty="0" smtClean="0"/>
              <a:t>Interpretation: </a:t>
            </a:r>
          </a:p>
          <a:p>
            <a:pPr marL="174625" indent="-174625" algn="just">
              <a:buFont typeface="Arial" pitchFamily="34" charset="0"/>
              <a:buChar char="•"/>
            </a:pPr>
            <a:r>
              <a:rPr lang="en-ZA" sz="9600" b="0" dirty="0" smtClean="0"/>
              <a:t>Word for “</a:t>
            </a:r>
            <a:r>
              <a:rPr lang="en-ZA" sz="9600" b="0" i="1" dirty="0" smtClean="0"/>
              <a:t>take off” is “</a:t>
            </a:r>
            <a:r>
              <a:rPr lang="en-ZA" sz="9600" b="0" i="1" dirty="0" err="1" smtClean="0"/>
              <a:t>pashat</a:t>
            </a:r>
            <a:r>
              <a:rPr lang="en-ZA" sz="9600" b="0" i="1" dirty="0" smtClean="0"/>
              <a:t>” - </a:t>
            </a:r>
            <a:r>
              <a:rPr lang="en-ZA" sz="9600" b="0" dirty="0" smtClean="0"/>
              <a:t>means to </a:t>
            </a:r>
            <a:r>
              <a:rPr lang="en-ZA" sz="9600" b="0" i="1" dirty="0" smtClean="0"/>
              <a:t>“spread out on the surface”</a:t>
            </a:r>
          </a:p>
          <a:p>
            <a:pPr marL="174625" indent="-174625" algn="just">
              <a:buFont typeface="Arial" pitchFamily="34" charset="0"/>
              <a:buChar char="•"/>
            </a:pPr>
            <a:r>
              <a:rPr lang="en-ZA" sz="9600" b="0" i="1" dirty="0" smtClean="0"/>
              <a:t>“Garments</a:t>
            </a:r>
            <a:r>
              <a:rPr lang="en-ZA" sz="9600" b="0" dirty="0" smtClean="0"/>
              <a:t>” here is </a:t>
            </a:r>
            <a:r>
              <a:rPr lang="en-ZA" sz="9600" b="0" i="1" dirty="0" smtClean="0"/>
              <a:t>“</a:t>
            </a:r>
            <a:r>
              <a:rPr lang="en-ZA" sz="9600" b="0" i="1" dirty="0" err="1" smtClean="0"/>
              <a:t>beged</a:t>
            </a:r>
            <a:r>
              <a:rPr lang="en-ZA" sz="9600" b="0" i="1" dirty="0" smtClean="0"/>
              <a:t>” - </a:t>
            </a:r>
            <a:r>
              <a:rPr lang="en-ZA" sz="9600" b="0" dirty="0" smtClean="0"/>
              <a:t>means </a:t>
            </a:r>
            <a:r>
              <a:rPr lang="en-ZA" sz="9600" b="0" i="1" dirty="0" smtClean="0"/>
              <a:t>“clothing” </a:t>
            </a:r>
            <a:r>
              <a:rPr lang="en-ZA" sz="9600" b="0" dirty="0" smtClean="0"/>
              <a:t>but, comes from the root word</a:t>
            </a:r>
            <a:r>
              <a:rPr lang="en-ZA" sz="9600" b="0" i="1" dirty="0" smtClean="0"/>
              <a:t> “</a:t>
            </a:r>
            <a:r>
              <a:rPr lang="en-ZA" sz="9600" b="0" i="1" dirty="0" err="1" smtClean="0"/>
              <a:t>bagad</a:t>
            </a:r>
            <a:r>
              <a:rPr lang="en-ZA" sz="9600" b="0" i="1" dirty="0" smtClean="0"/>
              <a:t>” </a:t>
            </a:r>
            <a:r>
              <a:rPr lang="en-ZA" sz="9600" b="0" dirty="0" smtClean="0"/>
              <a:t>which means </a:t>
            </a:r>
            <a:r>
              <a:rPr lang="en-ZA" sz="9600" b="0" i="1" dirty="0" smtClean="0"/>
              <a:t>“deceit”. </a:t>
            </a:r>
          </a:p>
          <a:p>
            <a:pPr marL="174625" indent="-174625" algn="just">
              <a:buFont typeface="Arial" pitchFamily="34" charset="0"/>
              <a:buChar char="•"/>
            </a:pPr>
            <a:r>
              <a:rPr lang="en-ZA" sz="9600" b="0" i="1" dirty="0" smtClean="0"/>
              <a:t>“put on” </a:t>
            </a:r>
            <a:r>
              <a:rPr lang="en-ZA" sz="9600" b="0" dirty="0" smtClean="0"/>
              <a:t>or</a:t>
            </a:r>
            <a:r>
              <a:rPr lang="en-ZA" sz="9600" b="0" i="1" dirty="0" smtClean="0"/>
              <a:t> “</a:t>
            </a:r>
            <a:r>
              <a:rPr lang="en-ZA" sz="9600" b="0" i="1" dirty="0" err="1" smtClean="0"/>
              <a:t>labash</a:t>
            </a:r>
            <a:r>
              <a:rPr lang="en-ZA" sz="9600" b="0" i="1" dirty="0" smtClean="0"/>
              <a:t>” </a:t>
            </a:r>
            <a:r>
              <a:rPr lang="en-ZA" sz="9600" b="0" dirty="0" smtClean="0"/>
              <a:t>(also meaning to </a:t>
            </a:r>
            <a:r>
              <a:rPr lang="en-ZA" sz="9600" b="0" i="1" dirty="0" smtClean="0"/>
              <a:t>“arm” </a:t>
            </a:r>
            <a:r>
              <a:rPr lang="en-ZA" sz="9600" b="0" dirty="0" smtClean="0"/>
              <a:t>oneself)</a:t>
            </a:r>
            <a:r>
              <a:rPr lang="en-ZA" sz="9600" b="0" i="1" dirty="0" smtClean="0"/>
              <a:t> </a:t>
            </a:r>
            <a:r>
              <a:rPr lang="en-ZA" sz="9600" b="0" dirty="0" smtClean="0"/>
              <a:t>with</a:t>
            </a:r>
            <a:r>
              <a:rPr lang="en-ZA" sz="9600" b="0" i="1" dirty="0" smtClean="0"/>
              <a:t> “other” or </a:t>
            </a:r>
            <a:r>
              <a:rPr lang="en-ZA" sz="9600" b="0" i="1" dirty="0" err="1" smtClean="0"/>
              <a:t>beged</a:t>
            </a:r>
            <a:r>
              <a:rPr lang="en-ZA" sz="9600" b="0" i="1" dirty="0" smtClean="0"/>
              <a:t>” or “garments”. </a:t>
            </a:r>
          </a:p>
          <a:p>
            <a:pPr marL="174625" indent="-174625" algn="just">
              <a:buFont typeface="Arial" pitchFamily="34" charset="0"/>
              <a:buChar char="•"/>
            </a:pPr>
            <a:r>
              <a:rPr lang="en-ZA" sz="9600" b="0" dirty="0" smtClean="0"/>
              <a:t>The priest </a:t>
            </a:r>
            <a:r>
              <a:rPr lang="en-ZA" sz="9600" b="0" i="1" dirty="0" smtClean="0"/>
              <a:t>“shall bring” or “</a:t>
            </a:r>
            <a:r>
              <a:rPr lang="en-ZA" sz="9600" b="0" i="1" dirty="0" err="1" smtClean="0"/>
              <a:t>yatsa</a:t>
            </a:r>
            <a:r>
              <a:rPr lang="en-ZA" sz="9600" b="0" i="1" dirty="0" smtClean="0"/>
              <a:t>” </a:t>
            </a:r>
            <a:r>
              <a:rPr lang="en-ZA" sz="9600" b="0" dirty="0" smtClean="0"/>
              <a:t>(deliver) the </a:t>
            </a:r>
            <a:r>
              <a:rPr lang="en-ZA" sz="9600" b="0" i="1" dirty="0" smtClean="0"/>
              <a:t>“ashes” or “</a:t>
            </a:r>
            <a:r>
              <a:rPr lang="en-ZA" sz="9600" b="0" i="1" dirty="0" err="1" smtClean="0"/>
              <a:t>deshen</a:t>
            </a:r>
            <a:r>
              <a:rPr lang="en-ZA" sz="9600" b="0" i="1" dirty="0" smtClean="0"/>
              <a:t>” </a:t>
            </a:r>
            <a:r>
              <a:rPr lang="en-ZA" sz="9600" b="0" dirty="0" smtClean="0"/>
              <a:t>(abundance) outside the</a:t>
            </a:r>
            <a:r>
              <a:rPr lang="en-ZA" sz="9600" b="0" i="1" dirty="0" smtClean="0"/>
              <a:t> “camp” or “</a:t>
            </a:r>
            <a:r>
              <a:rPr lang="en-ZA" sz="9600" b="0" i="1" dirty="0" err="1" smtClean="0"/>
              <a:t>machaneh</a:t>
            </a:r>
            <a:r>
              <a:rPr lang="en-ZA" sz="9600" b="0" dirty="0" smtClean="0"/>
              <a:t>” (as in military encampment or the body), to a clean place. </a:t>
            </a:r>
            <a:r>
              <a:rPr lang="en-ZA" sz="9600" b="0" i="1" dirty="0" smtClean="0"/>
              <a:t>“Clean” </a:t>
            </a:r>
            <a:r>
              <a:rPr lang="en-ZA" sz="9600" b="0" dirty="0" smtClean="0"/>
              <a:t>here is </a:t>
            </a:r>
            <a:r>
              <a:rPr lang="en-ZA" sz="9600" b="0" i="1" dirty="0" smtClean="0"/>
              <a:t>“</a:t>
            </a:r>
            <a:r>
              <a:rPr lang="en-ZA" sz="9600" b="0" i="1" dirty="0" err="1" smtClean="0"/>
              <a:t>tahowr</a:t>
            </a:r>
            <a:r>
              <a:rPr lang="en-ZA" sz="9600" b="0" i="1" dirty="0" smtClean="0"/>
              <a:t>” </a:t>
            </a:r>
            <a:r>
              <a:rPr lang="en-ZA" sz="9600" b="0" dirty="0" smtClean="0"/>
              <a:t>(made ritually clean or prepared) and </a:t>
            </a:r>
            <a:r>
              <a:rPr lang="en-ZA" sz="9600" b="0" i="1" dirty="0" smtClean="0"/>
              <a:t>“place” is “</a:t>
            </a:r>
            <a:r>
              <a:rPr lang="en-ZA" sz="9600" b="0" i="1" dirty="0" err="1" smtClean="0"/>
              <a:t>maqowm</a:t>
            </a:r>
            <a:r>
              <a:rPr lang="en-ZA" sz="9600" b="0" i="1" dirty="0" smtClean="0"/>
              <a:t>”. </a:t>
            </a:r>
            <a:r>
              <a:rPr lang="en-ZA" sz="9600" b="0" dirty="0" smtClean="0"/>
              <a:t>Defined as </a:t>
            </a:r>
            <a:r>
              <a:rPr lang="en-ZA" sz="9600" b="0" i="1" dirty="0" smtClean="0"/>
              <a:t>“any place of human abode” or “where people live”. </a:t>
            </a:r>
          </a:p>
          <a:p>
            <a:pPr algn="just"/>
            <a:endParaRPr lang="en-ZA" b="0" i="1" dirty="0" smtClean="0"/>
          </a:p>
          <a:p>
            <a:endParaRPr lang="en-ZA" dirty="0" smtClean="0"/>
          </a:p>
          <a:p>
            <a:endParaRPr lang="en-ZA" dirty="0"/>
          </a:p>
        </p:txBody>
      </p:sp>
      <p:sp>
        <p:nvSpPr>
          <p:cNvPr id="6" name="Slide Number Placeholder 5"/>
          <p:cNvSpPr>
            <a:spLocks noGrp="1"/>
          </p:cNvSpPr>
          <p:nvPr>
            <p:ph type="sldNum" sz="quarter" idx="12"/>
          </p:nvPr>
        </p:nvSpPr>
        <p:spPr/>
        <p:txBody>
          <a:bodyPr/>
          <a:lstStyle/>
          <a:p>
            <a:pPr>
              <a:defRPr/>
            </a:pPr>
            <a:fld id="{715B7D16-8FAD-4D2D-B977-107333E7495D}" type="slidenum">
              <a:rPr lang="en-ZA" smtClean="0"/>
              <a:pPr>
                <a:defRPr/>
              </a:pPr>
              <a:t>30</a:t>
            </a:fld>
            <a:endParaRPr lang="en-Z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ZA" dirty="0" smtClean="0"/>
              <a:t>SUMMARY</a:t>
            </a:r>
            <a:endParaRPr lang="en-ZA" dirty="0"/>
          </a:p>
        </p:txBody>
      </p:sp>
      <p:sp>
        <p:nvSpPr>
          <p:cNvPr id="5" name="Content Placeholder 4"/>
          <p:cNvSpPr>
            <a:spLocks noGrp="1"/>
          </p:cNvSpPr>
          <p:nvPr>
            <p:ph idx="1"/>
          </p:nvPr>
        </p:nvSpPr>
        <p:spPr>
          <a:xfrm>
            <a:off x="457200" y="1600200"/>
            <a:ext cx="8229600" cy="5257800"/>
          </a:xfrm>
        </p:spPr>
        <p:txBody>
          <a:bodyPr>
            <a:normAutofit fontScale="70000" lnSpcReduction="20000"/>
          </a:bodyPr>
          <a:lstStyle/>
          <a:p>
            <a:r>
              <a:rPr lang="en-ZA" sz="3400" b="0" dirty="0" smtClean="0"/>
              <a:t>After we, as “</a:t>
            </a:r>
            <a:r>
              <a:rPr lang="en-ZA" sz="3400" b="0" i="1" dirty="0" smtClean="0"/>
              <a:t>ordained priests” </a:t>
            </a:r>
            <a:r>
              <a:rPr lang="en-ZA" sz="3400" b="0" dirty="0" smtClean="0"/>
              <a:t>of the Most High, have been ascending, or having fellowship with </a:t>
            </a:r>
            <a:r>
              <a:rPr lang="he-IL" sz="3400" dirty="0" smtClean="0"/>
              <a:t>יהוה</a:t>
            </a:r>
            <a:r>
              <a:rPr lang="en-ZA" sz="3400" b="0" dirty="0" smtClean="0"/>
              <a:t>, through the offerings of our lips, through praise and prayer; we then prepare ourselves. We take off the prayer garments and arm ourselves with other </a:t>
            </a:r>
            <a:r>
              <a:rPr lang="en-ZA" sz="3400" b="0" i="1" dirty="0" smtClean="0"/>
              <a:t>“garments”, or “armour”, EPHESIANS 6. </a:t>
            </a:r>
            <a:r>
              <a:rPr lang="en-ZA" sz="3400" b="0" dirty="0" smtClean="0"/>
              <a:t>We take the abundance that is left in us, the ashes of our </a:t>
            </a:r>
            <a:r>
              <a:rPr lang="en-ZA" sz="3400" b="0" i="1" dirty="0" smtClean="0"/>
              <a:t>“</a:t>
            </a:r>
            <a:r>
              <a:rPr lang="en-ZA" sz="3400" b="0" i="1" dirty="0" err="1" smtClean="0"/>
              <a:t>olah</a:t>
            </a:r>
            <a:r>
              <a:rPr lang="en-ZA" sz="3400" b="0" i="1" dirty="0" smtClean="0"/>
              <a:t>” (our “ascension”) </a:t>
            </a:r>
            <a:r>
              <a:rPr lang="en-ZA" sz="3400" b="0" dirty="0" smtClean="0"/>
              <a:t>out from </a:t>
            </a:r>
            <a:r>
              <a:rPr lang="en-ZA" sz="3400" b="0" i="1" dirty="0" smtClean="0"/>
              <a:t>“the camp”, “the body”, </a:t>
            </a:r>
            <a:r>
              <a:rPr lang="en-ZA" sz="3400" b="0" dirty="0" smtClean="0"/>
              <a:t>out into the world; to hearts that </a:t>
            </a:r>
            <a:r>
              <a:rPr lang="he-IL" sz="3400" dirty="0" smtClean="0"/>
              <a:t>יהוה</a:t>
            </a:r>
            <a:r>
              <a:rPr lang="en-ZA" sz="3400" b="0" dirty="0" smtClean="0"/>
              <a:t> has prepared. With this</a:t>
            </a:r>
            <a:r>
              <a:rPr lang="en-ZA" sz="3400" b="0" i="1" dirty="0" smtClean="0"/>
              <a:t> “change of clothes” </a:t>
            </a:r>
            <a:r>
              <a:rPr lang="en-ZA" sz="3400" b="0" dirty="0" smtClean="0"/>
              <a:t>into His armour, we can truly withstand the fiery arrows of the wicked and come against the powers and principalities and rulers of the darkness of this age; and bring the </a:t>
            </a:r>
            <a:r>
              <a:rPr lang="en-ZA" sz="3400" b="0" i="1" dirty="0" smtClean="0"/>
              <a:t>“</a:t>
            </a:r>
            <a:r>
              <a:rPr lang="en-ZA" sz="3400" b="0" i="1" dirty="0" err="1" smtClean="0"/>
              <a:t>basar</a:t>
            </a:r>
            <a:r>
              <a:rPr lang="en-ZA" sz="3400" b="0" i="1" dirty="0" smtClean="0"/>
              <a:t>” </a:t>
            </a:r>
            <a:r>
              <a:rPr lang="en-ZA" sz="3400" b="0" dirty="0" smtClean="0"/>
              <a:t>(the </a:t>
            </a:r>
            <a:r>
              <a:rPr lang="en-ZA" sz="3400" b="0" dirty="0" err="1" smtClean="0"/>
              <a:t>Tov</a:t>
            </a:r>
            <a:r>
              <a:rPr lang="en-ZA" sz="3400" b="0" dirty="0" smtClean="0"/>
              <a:t> News) of Shalom, through the Restoration of the Kingdom to </a:t>
            </a:r>
            <a:r>
              <a:rPr lang="en-ZA" sz="3400" b="0" dirty="0" err="1" smtClean="0"/>
              <a:t>Yisra’el</a:t>
            </a:r>
            <a:r>
              <a:rPr lang="en-ZA" sz="3400" b="0" dirty="0" smtClean="0"/>
              <a:t>, through Mashiach </a:t>
            </a:r>
            <a:r>
              <a:rPr lang="he-IL" sz="3400" dirty="0" smtClean="0"/>
              <a:t>יהושע</a:t>
            </a:r>
            <a:r>
              <a:rPr lang="en-ZA" sz="3400" b="0" dirty="0" smtClean="0"/>
              <a:t>. </a:t>
            </a:r>
          </a:p>
          <a:p>
            <a:pPr algn="just"/>
            <a:r>
              <a:rPr lang="en-ZA" sz="3400" b="0" dirty="0" smtClean="0"/>
              <a:t>Our message is indeed </a:t>
            </a:r>
            <a:r>
              <a:rPr lang="en-ZA" sz="3400" b="0" i="1" dirty="0" smtClean="0"/>
              <a:t>“</a:t>
            </a:r>
            <a:r>
              <a:rPr lang="en-ZA" sz="3400" b="0" i="1" dirty="0" err="1" smtClean="0"/>
              <a:t>pashat</a:t>
            </a:r>
            <a:r>
              <a:rPr lang="en-ZA" sz="3400" b="0" i="1" dirty="0" smtClean="0"/>
              <a:t>” </a:t>
            </a:r>
            <a:r>
              <a:rPr lang="en-ZA" sz="3400" b="0" dirty="0" smtClean="0"/>
              <a:t>(simple and straightforward). But, we’re working in His vineyard, His grain field; so we, wise as serpents and gentle as doves, seek those whose hearts </a:t>
            </a:r>
            <a:r>
              <a:rPr lang="en-ZA" sz="3400" b="0" dirty="0" err="1" smtClean="0"/>
              <a:t>Ruach</a:t>
            </a:r>
            <a:r>
              <a:rPr lang="en-ZA" sz="3400" b="0" dirty="0" smtClean="0"/>
              <a:t> </a:t>
            </a:r>
            <a:r>
              <a:rPr lang="en-ZA" sz="3400" b="0" dirty="0" err="1" smtClean="0"/>
              <a:t>HaKodesh</a:t>
            </a:r>
            <a:r>
              <a:rPr lang="en-ZA" sz="3400" b="0" dirty="0" smtClean="0"/>
              <a:t> has prepared and not waste our pearls on swine.</a:t>
            </a:r>
          </a:p>
          <a:p>
            <a:endParaRPr lang="en-ZA" dirty="0" smtClean="0"/>
          </a:p>
          <a:p>
            <a:endParaRPr lang="en-ZA" dirty="0"/>
          </a:p>
        </p:txBody>
      </p:sp>
      <p:sp>
        <p:nvSpPr>
          <p:cNvPr id="6" name="Slide Number Placeholder 5"/>
          <p:cNvSpPr>
            <a:spLocks noGrp="1"/>
          </p:cNvSpPr>
          <p:nvPr>
            <p:ph type="sldNum" sz="quarter" idx="12"/>
          </p:nvPr>
        </p:nvSpPr>
        <p:spPr/>
        <p:txBody>
          <a:bodyPr/>
          <a:lstStyle/>
          <a:p>
            <a:pPr>
              <a:defRPr/>
            </a:pPr>
            <a:fld id="{715B7D16-8FAD-4D2D-B977-107333E7495D}" type="slidenum">
              <a:rPr lang="en-ZA" smtClean="0"/>
              <a:pPr>
                <a:defRPr/>
              </a:pPr>
              <a:t>31</a:t>
            </a:fld>
            <a:endParaRPr lang="en-Z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GRAIN OFFERING</a:t>
            </a:r>
            <a:endParaRPr lang="en-ZA" dirty="0"/>
          </a:p>
        </p:txBody>
      </p:sp>
      <p:sp>
        <p:nvSpPr>
          <p:cNvPr id="3" name="Content Placeholder 2"/>
          <p:cNvSpPr>
            <a:spLocks noGrp="1"/>
          </p:cNvSpPr>
          <p:nvPr>
            <p:ph idx="1"/>
          </p:nvPr>
        </p:nvSpPr>
        <p:spPr/>
        <p:txBody>
          <a:bodyPr>
            <a:noAutofit/>
          </a:bodyPr>
          <a:lstStyle/>
          <a:p>
            <a:pPr algn="ctr">
              <a:lnSpc>
                <a:spcPts val="2500"/>
              </a:lnSpc>
            </a:pPr>
            <a:r>
              <a:rPr lang="en-ZA" i="1" dirty="0" smtClean="0">
                <a:solidFill>
                  <a:srgbClr val="004821"/>
                </a:solidFill>
              </a:rPr>
              <a:t>‘And this is the Torah of the grain offering: The sons of </a:t>
            </a:r>
            <a:r>
              <a:rPr lang="en-ZA" i="1" dirty="0" err="1" smtClean="0">
                <a:solidFill>
                  <a:srgbClr val="004821"/>
                </a:solidFill>
              </a:rPr>
              <a:t>Aharon</a:t>
            </a:r>
            <a:r>
              <a:rPr lang="en-ZA" i="1" dirty="0" smtClean="0">
                <a:solidFill>
                  <a:srgbClr val="004821"/>
                </a:solidFill>
              </a:rPr>
              <a:t> shall bring it near before </a:t>
            </a:r>
            <a:r>
              <a:rPr lang="he-IL" i="1" dirty="0" smtClean="0">
                <a:solidFill>
                  <a:srgbClr val="004821"/>
                </a:solidFill>
              </a:rPr>
              <a:t>יהוה</a:t>
            </a:r>
            <a:r>
              <a:rPr lang="en-ZA" i="1" dirty="0" smtClean="0">
                <a:solidFill>
                  <a:srgbClr val="004821"/>
                </a:solidFill>
              </a:rPr>
              <a:t>, in front of the altar, and shall take from it with his hand from the fine flour of the grain offering, and from its oil, and all the frankincense which is on the grain offering, and shall burn it on the altar for a sweet fragrance, as its remembrance portion to </a:t>
            </a:r>
            <a:r>
              <a:rPr lang="he-IL" i="1" dirty="0" smtClean="0">
                <a:solidFill>
                  <a:srgbClr val="004821"/>
                </a:solidFill>
              </a:rPr>
              <a:t>יהוה</a:t>
            </a:r>
            <a:r>
              <a:rPr lang="en-US" i="1" dirty="0" smtClean="0">
                <a:solidFill>
                  <a:srgbClr val="004821"/>
                </a:solidFill>
              </a:rPr>
              <a:t>. </a:t>
            </a:r>
            <a:r>
              <a:rPr lang="en-US" b="1" i="1" dirty="0" smtClean="0">
                <a:solidFill>
                  <a:srgbClr val="004821"/>
                </a:solidFill>
              </a:rPr>
              <a:t>(Leviticus 6:14-15)</a:t>
            </a:r>
          </a:p>
          <a:p>
            <a:pPr>
              <a:lnSpc>
                <a:spcPts val="2500"/>
              </a:lnSpc>
            </a:pPr>
            <a:r>
              <a:rPr lang="en-ZA" sz="2400" b="0" dirty="0" smtClean="0"/>
              <a:t>Grain is symbolic of </a:t>
            </a:r>
            <a:r>
              <a:rPr lang="en-ZA" sz="2400" b="0" i="1" dirty="0" smtClean="0"/>
              <a:t>“man” </a:t>
            </a:r>
            <a:r>
              <a:rPr lang="en-ZA" sz="2400" b="0" dirty="0" smtClean="0"/>
              <a:t>in Scripture. First, this grain offering is a </a:t>
            </a:r>
            <a:r>
              <a:rPr lang="en-ZA" sz="2400" b="0" i="1" dirty="0" smtClean="0"/>
              <a:t>“</a:t>
            </a:r>
            <a:r>
              <a:rPr lang="en-ZA" sz="2400" b="0" i="1" dirty="0" err="1" smtClean="0"/>
              <a:t>minchah</a:t>
            </a:r>
            <a:r>
              <a:rPr lang="en-ZA" sz="2400" b="0" dirty="0" smtClean="0"/>
              <a:t>” (Strong’s #4503), which means a “</a:t>
            </a:r>
            <a:r>
              <a:rPr lang="en-ZA" sz="2400" b="0" i="1" dirty="0" smtClean="0"/>
              <a:t>gift”</a:t>
            </a:r>
            <a:r>
              <a:rPr lang="en-ZA" sz="2400" b="0" dirty="0" smtClean="0"/>
              <a:t> or </a:t>
            </a:r>
            <a:r>
              <a:rPr lang="en-ZA" sz="2400" b="0" i="1" dirty="0" smtClean="0"/>
              <a:t>“oblation</a:t>
            </a:r>
            <a:r>
              <a:rPr lang="en-ZA" sz="2400" b="0" dirty="0" smtClean="0"/>
              <a:t>”. The sons of Aharon (priests) shall bring it near </a:t>
            </a:r>
            <a:r>
              <a:rPr lang="en-ZA" sz="2400" b="0" i="1" dirty="0" smtClean="0"/>
              <a:t>“</a:t>
            </a:r>
            <a:r>
              <a:rPr lang="en-ZA" sz="2400" b="0" i="1" dirty="0" err="1" smtClean="0"/>
              <a:t>qarab</a:t>
            </a:r>
            <a:r>
              <a:rPr lang="en-ZA" sz="2400" b="0" i="1" dirty="0" smtClean="0"/>
              <a:t>” </a:t>
            </a:r>
            <a:r>
              <a:rPr lang="en-ZA" sz="2400" b="0" dirty="0" smtClean="0"/>
              <a:t>“</a:t>
            </a:r>
            <a:r>
              <a:rPr lang="en-ZA" sz="2400" b="0" i="1" dirty="0" smtClean="0"/>
              <a:t>before</a:t>
            </a:r>
            <a:r>
              <a:rPr lang="en-ZA" sz="2400" b="0" dirty="0" smtClean="0"/>
              <a:t>” </a:t>
            </a:r>
            <a:r>
              <a:rPr lang="he-IL" dirty="0" smtClean="0"/>
              <a:t>יהוה</a:t>
            </a:r>
            <a:r>
              <a:rPr lang="en-ZA" sz="2400" b="0" dirty="0" smtClean="0"/>
              <a:t> and His altar. The word translated </a:t>
            </a:r>
            <a:r>
              <a:rPr lang="en-ZA" sz="2400" b="0" i="1" dirty="0" smtClean="0"/>
              <a:t>“before</a:t>
            </a:r>
            <a:r>
              <a:rPr lang="en-ZA" sz="2400" b="0" dirty="0" smtClean="0"/>
              <a:t>” is, in the Hebrew, “</a:t>
            </a:r>
            <a:r>
              <a:rPr lang="en-ZA" sz="2400" b="0" i="1" dirty="0" err="1" smtClean="0"/>
              <a:t>paniym</a:t>
            </a:r>
            <a:r>
              <a:rPr lang="en-ZA" sz="2400" b="0" i="1" dirty="0" smtClean="0"/>
              <a:t>”</a:t>
            </a:r>
            <a:r>
              <a:rPr lang="en-ZA" sz="2400" b="0" dirty="0" smtClean="0"/>
              <a:t> (Strong’s #6440) and literally means “</a:t>
            </a:r>
            <a:r>
              <a:rPr lang="en-ZA" sz="2400" b="0" i="1" dirty="0" smtClean="0"/>
              <a:t>in the face</a:t>
            </a:r>
            <a:r>
              <a:rPr lang="en-ZA" sz="2400" b="0" dirty="0" smtClean="0"/>
              <a:t>”. So this “</a:t>
            </a:r>
            <a:r>
              <a:rPr lang="en-ZA" sz="2400" b="0" i="1" dirty="0" smtClean="0"/>
              <a:t>drawing near</a:t>
            </a:r>
            <a:r>
              <a:rPr lang="en-ZA" sz="2400" b="0" dirty="0" smtClean="0"/>
              <a:t>” is in front of </a:t>
            </a:r>
            <a:r>
              <a:rPr lang="he-IL" dirty="0" smtClean="0"/>
              <a:t>יהוה</a:t>
            </a:r>
            <a:r>
              <a:rPr lang="en-ZA" sz="2400" b="0" dirty="0" smtClean="0"/>
              <a:t>’s Face. So, when we “</a:t>
            </a:r>
            <a:r>
              <a:rPr lang="en-ZA" sz="2400" b="0" i="1" dirty="0" smtClean="0"/>
              <a:t>draw near</a:t>
            </a:r>
            <a:r>
              <a:rPr lang="en-ZA" sz="2400" b="0" dirty="0" smtClean="0"/>
              <a:t>”; we present ourselves to Him, or, before His Face. </a:t>
            </a:r>
          </a:p>
          <a:p>
            <a:pPr>
              <a:lnSpc>
                <a:spcPts val="2500"/>
              </a:lnSpc>
            </a:pPr>
            <a:r>
              <a:rPr lang="en-ZA" sz="2400" b="0" i="1" dirty="0" smtClean="0">
                <a:solidFill>
                  <a:srgbClr val="C00000"/>
                </a:solidFill>
              </a:rPr>
              <a:t>Why the sons: As </a:t>
            </a:r>
            <a:r>
              <a:rPr lang="he-IL" i="1" dirty="0" smtClean="0">
                <a:solidFill>
                  <a:srgbClr val="C00000"/>
                </a:solidFill>
              </a:rPr>
              <a:t>יהושע</a:t>
            </a:r>
            <a:r>
              <a:rPr lang="en-ZA" sz="2400" b="0" i="1" dirty="0" smtClean="0">
                <a:solidFill>
                  <a:srgbClr val="C00000"/>
                </a:solidFill>
              </a:rPr>
              <a:t> is the son He presents us as a gift to the Father in His face.</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32</a:t>
            </a:fld>
            <a:endParaRPr lang="en-Z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JOINED TO </a:t>
            </a:r>
            <a:r>
              <a:rPr lang="he-IL" sz="4800" dirty="0" smtClean="0"/>
              <a:t>יהוה</a:t>
            </a:r>
            <a:endParaRPr lang="en-ZA" dirty="0"/>
          </a:p>
        </p:txBody>
      </p:sp>
      <p:sp>
        <p:nvSpPr>
          <p:cNvPr id="3" name="Content Placeholder 2"/>
          <p:cNvSpPr>
            <a:spLocks noGrp="1"/>
          </p:cNvSpPr>
          <p:nvPr>
            <p:ph idx="1"/>
          </p:nvPr>
        </p:nvSpPr>
        <p:spPr/>
        <p:txBody>
          <a:bodyPr>
            <a:noAutofit/>
          </a:bodyPr>
          <a:lstStyle/>
          <a:p>
            <a:pPr algn="just"/>
            <a:r>
              <a:rPr lang="en-ZA" sz="2400" b="0" dirty="0" smtClean="0"/>
              <a:t>The priest shall take (actually “</a:t>
            </a:r>
            <a:r>
              <a:rPr lang="en-ZA" sz="2400" b="0" i="1" dirty="0" err="1" smtClean="0"/>
              <a:t>ruhm</a:t>
            </a:r>
            <a:r>
              <a:rPr lang="en-ZA" sz="2400" b="0" i="1" dirty="0" smtClean="0"/>
              <a:t>” or “lift up</a:t>
            </a:r>
            <a:r>
              <a:rPr lang="en-ZA" sz="2400" b="0" dirty="0" smtClean="0"/>
              <a:t>”) a handful or “</a:t>
            </a:r>
            <a:r>
              <a:rPr lang="en-ZA" sz="2400" b="0" i="1" dirty="0" err="1" smtClean="0"/>
              <a:t>qomets</a:t>
            </a:r>
            <a:r>
              <a:rPr lang="en-ZA" sz="2400" b="0" dirty="0" smtClean="0"/>
              <a:t>” (literally a “</a:t>
            </a:r>
            <a:r>
              <a:rPr lang="en-ZA" sz="2400" b="0" i="1" dirty="0" smtClean="0"/>
              <a:t>fistful</a:t>
            </a:r>
            <a:r>
              <a:rPr lang="en-ZA" sz="2400" b="0" dirty="0" smtClean="0"/>
              <a:t>”) of fine flour (“</a:t>
            </a:r>
            <a:r>
              <a:rPr lang="en-ZA" sz="2400" b="0" i="1" dirty="0" err="1" smtClean="0"/>
              <a:t>soleth</a:t>
            </a:r>
            <a:r>
              <a:rPr lang="en-ZA" sz="2400" b="0" i="1" dirty="0" smtClean="0"/>
              <a:t>”</a:t>
            </a:r>
            <a:r>
              <a:rPr lang="en-ZA" sz="2400" b="0" dirty="0" smtClean="0"/>
              <a:t> or finely ground flour) and from the “</a:t>
            </a:r>
            <a:r>
              <a:rPr lang="en-ZA" sz="2400" b="0" i="1" dirty="0" smtClean="0"/>
              <a:t>oil” (“</a:t>
            </a:r>
            <a:r>
              <a:rPr lang="en-ZA" sz="2400" b="0" i="1" dirty="0" err="1" smtClean="0"/>
              <a:t>shemen</a:t>
            </a:r>
            <a:r>
              <a:rPr lang="en-ZA" sz="2400" b="0" i="1" dirty="0" smtClean="0"/>
              <a:t>” or “anointing”) </a:t>
            </a:r>
            <a:r>
              <a:rPr lang="en-ZA" sz="2400" b="0" dirty="0" smtClean="0"/>
              <a:t>and </a:t>
            </a:r>
            <a:r>
              <a:rPr lang="en-ZA" sz="2400" b="0" i="1" dirty="0" smtClean="0"/>
              <a:t>“all” </a:t>
            </a:r>
            <a:r>
              <a:rPr lang="en-ZA" sz="2400" b="0" dirty="0" smtClean="0"/>
              <a:t>of the </a:t>
            </a:r>
            <a:r>
              <a:rPr lang="en-ZA" sz="2400" b="0" i="1" dirty="0" smtClean="0"/>
              <a:t>“frankincense” or “</a:t>
            </a:r>
            <a:r>
              <a:rPr lang="en-ZA" sz="2400" b="0" i="1" dirty="0" err="1" smtClean="0"/>
              <a:t>lebonah</a:t>
            </a:r>
            <a:r>
              <a:rPr lang="en-ZA" sz="2400" b="0" i="1" dirty="0" smtClean="0"/>
              <a:t>” </a:t>
            </a:r>
            <a:r>
              <a:rPr lang="en-ZA" sz="2400" b="0" dirty="0" smtClean="0"/>
              <a:t>which is on the “</a:t>
            </a:r>
            <a:r>
              <a:rPr lang="en-ZA" sz="2400" b="0" i="1" dirty="0" err="1" smtClean="0"/>
              <a:t>minchah</a:t>
            </a:r>
            <a:r>
              <a:rPr lang="en-ZA" sz="2400" b="0" i="1" dirty="0" smtClean="0"/>
              <a:t>”</a:t>
            </a:r>
            <a:r>
              <a:rPr lang="en-ZA" sz="2400" b="0" dirty="0" smtClean="0"/>
              <a:t> or our “</a:t>
            </a:r>
            <a:r>
              <a:rPr lang="en-ZA" sz="2400" b="0" i="1" dirty="0" smtClean="0"/>
              <a:t>gift”. </a:t>
            </a:r>
          </a:p>
          <a:p>
            <a:pPr algn="just"/>
            <a:r>
              <a:rPr lang="en-ZA" sz="2400" b="0" i="1" dirty="0" smtClean="0"/>
              <a:t>Note: </a:t>
            </a:r>
            <a:r>
              <a:rPr lang="en-ZA" sz="2400" b="0" i="1" dirty="0" err="1" smtClean="0"/>
              <a:t>Lebonah</a:t>
            </a:r>
            <a:r>
              <a:rPr lang="en-ZA" sz="2400" b="0" i="1" dirty="0" smtClean="0"/>
              <a:t> </a:t>
            </a:r>
            <a:r>
              <a:rPr lang="en-ZA" sz="2400" b="0" dirty="0" smtClean="0"/>
              <a:t>is the word, or name, </a:t>
            </a:r>
            <a:r>
              <a:rPr lang="en-ZA" sz="2400" b="0" dirty="0" err="1" smtClean="0"/>
              <a:t>Laban</a:t>
            </a:r>
            <a:r>
              <a:rPr lang="en-ZA" sz="2400" b="0" dirty="0" smtClean="0"/>
              <a:t> (white) with a “hey” on the end. The “</a:t>
            </a:r>
            <a:r>
              <a:rPr lang="en-ZA" sz="2400" b="0" i="1" dirty="0" smtClean="0"/>
              <a:t>hey</a:t>
            </a:r>
            <a:r>
              <a:rPr lang="en-ZA" sz="2400" b="0" dirty="0" smtClean="0"/>
              <a:t>” means </a:t>
            </a:r>
            <a:r>
              <a:rPr lang="en-ZA" sz="2400" b="0" i="1" dirty="0" smtClean="0"/>
              <a:t>“to be broken” and “revelation</a:t>
            </a:r>
            <a:r>
              <a:rPr lang="en-ZA" sz="2400" b="0" dirty="0" smtClean="0"/>
              <a:t>”. </a:t>
            </a:r>
          </a:p>
          <a:p>
            <a:r>
              <a:rPr lang="en-ZA" sz="2400" b="0" dirty="0" smtClean="0"/>
              <a:t>So, as this </a:t>
            </a:r>
            <a:r>
              <a:rPr lang="en-ZA" sz="2400" b="0" i="1" dirty="0" smtClean="0"/>
              <a:t>“gift” </a:t>
            </a:r>
            <a:r>
              <a:rPr lang="en-ZA" sz="2400" b="0" dirty="0" smtClean="0"/>
              <a:t>of grain is elevated before the Face of Elohim, it has been refined (ground very fine), anointed and made white (pure) by breaking and revelation, it is </a:t>
            </a:r>
            <a:r>
              <a:rPr lang="en-ZA" sz="2400" b="0" i="1" dirty="0" smtClean="0"/>
              <a:t>“burnt</a:t>
            </a:r>
            <a:r>
              <a:rPr lang="en-ZA" sz="2400" b="0" dirty="0" smtClean="0"/>
              <a:t>” on the “</a:t>
            </a:r>
            <a:r>
              <a:rPr lang="en-ZA" sz="2400" b="0" i="1" dirty="0" smtClean="0"/>
              <a:t>altar”</a:t>
            </a:r>
            <a:r>
              <a:rPr lang="en-ZA" sz="2400" b="0" dirty="0" smtClean="0"/>
              <a:t> (the place of slaughtering). For “</a:t>
            </a:r>
            <a:r>
              <a:rPr lang="en-ZA" sz="2400" b="0" i="1" dirty="0" smtClean="0"/>
              <a:t>burn”</a:t>
            </a:r>
            <a:r>
              <a:rPr lang="en-ZA" sz="2400" b="0" dirty="0" smtClean="0"/>
              <a:t> the Torah uses “</a:t>
            </a:r>
            <a:r>
              <a:rPr lang="en-ZA" sz="2400" b="0" i="1" dirty="0" err="1" smtClean="0"/>
              <a:t>qatar</a:t>
            </a:r>
            <a:r>
              <a:rPr lang="en-ZA" sz="2400" b="0" dirty="0" smtClean="0"/>
              <a:t>” here, which means “</a:t>
            </a:r>
            <a:r>
              <a:rPr lang="en-ZA" sz="2400" b="0" i="1" dirty="0" smtClean="0"/>
              <a:t>to burn” </a:t>
            </a:r>
            <a:r>
              <a:rPr lang="en-ZA" sz="2400" b="0" dirty="0" smtClean="0"/>
              <a:t>as well as “</a:t>
            </a:r>
            <a:r>
              <a:rPr lang="en-ZA" sz="2400" b="0" i="1" dirty="0" smtClean="0"/>
              <a:t>to be joined</a:t>
            </a:r>
            <a:r>
              <a:rPr lang="en-ZA" sz="2400" b="0" dirty="0" smtClean="0"/>
              <a:t>”. So, when we place our gift upon the altar in ascension, we are in fact “</a:t>
            </a:r>
            <a:r>
              <a:rPr lang="en-ZA" sz="2400" b="0" i="1" dirty="0" smtClean="0"/>
              <a:t>joined”</a:t>
            </a:r>
            <a:r>
              <a:rPr lang="en-ZA" sz="2400" b="0" dirty="0" smtClean="0"/>
              <a:t> (</a:t>
            </a:r>
            <a:r>
              <a:rPr lang="en-ZA" sz="2400" b="0" dirty="0" err="1" smtClean="0"/>
              <a:t>qatar</a:t>
            </a:r>
            <a:r>
              <a:rPr lang="en-ZA" sz="2400" b="0" dirty="0" smtClean="0"/>
              <a:t>) to </a:t>
            </a:r>
            <a:r>
              <a:rPr lang="he-IL" dirty="0" smtClean="0"/>
              <a:t>יהוה</a:t>
            </a:r>
            <a:r>
              <a:rPr lang="en-ZA" sz="2400" b="0" dirty="0" smtClean="0"/>
              <a:t>. </a:t>
            </a:r>
            <a:endParaRPr lang="en-ZA" sz="2400"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33</a:t>
            </a:fld>
            <a:endParaRPr lang="en-Z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REMEMBRANCE PORTION</a:t>
            </a:r>
            <a:endParaRPr lang="en-ZA" dirty="0"/>
          </a:p>
        </p:txBody>
      </p:sp>
      <p:sp>
        <p:nvSpPr>
          <p:cNvPr id="3" name="Content Placeholder 2"/>
          <p:cNvSpPr>
            <a:spLocks noGrp="1"/>
          </p:cNvSpPr>
          <p:nvPr>
            <p:ph idx="1"/>
          </p:nvPr>
        </p:nvSpPr>
        <p:spPr/>
        <p:txBody>
          <a:bodyPr>
            <a:noAutofit/>
          </a:bodyPr>
          <a:lstStyle/>
          <a:p>
            <a:pPr algn="ctr"/>
            <a:r>
              <a:rPr lang="en-ZA" i="1" dirty="0" smtClean="0">
                <a:solidFill>
                  <a:srgbClr val="004821"/>
                </a:solidFill>
              </a:rPr>
              <a:t>.. and shall burn it on the altar for a sweet fragrance, as its remembrance portion to </a:t>
            </a:r>
            <a:r>
              <a:rPr lang="he-IL" i="1" dirty="0" smtClean="0">
                <a:solidFill>
                  <a:srgbClr val="004821"/>
                </a:solidFill>
              </a:rPr>
              <a:t>יהוה</a:t>
            </a:r>
            <a:r>
              <a:rPr lang="en-US" b="1" i="1" dirty="0" smtClean="0">
                <a:solidFill>
                  <a:srgbClr val="004821"/>
                </a:solidFill>
              </a:rPr>
              <a:t>. (Leviticus 6:15)</a:t>
            </a:r>
          </a:p>
          <a:p>
            <a:pPr>
              <a:lnSpc>
                <a:spcPts val="2100"/>
              </a:lnSpc>
            </a:pPr>
            <a:r>
              <a:rPr lang="he-IL" dirty="0" smtClean="0"/>
              <a:t>יהוה</a:t>
            </a:r>
            <a:r>
              <a:rPr lang="en-ZA" sz="2400" b="0" dirty="0" smtClean="0"/>
              <a:t> receives this as </a:t>
            </a:r>
            <a:r>
              <a:rPr lang="en-ZA" sz="2400" b="0" i="1" dirty="0" smtClean="0"/>
              <a:t>“remembrance</a:t>
            </a:r>
            <a:r>
              <a:rPr lang="en-ZA" sz="2400" b="0" dirty="0" smtClean="0"/>
              <a:t>” (a memorial) portion to Him. The Hebrew word here is “</a:t>
            </a:r>
            <a:r>
              <a:rPr lang="en-ZA" sz="2400" b="0" i="1" dirty="0" err="1" smtClean="0"/>
              <a:t>azkarah</a:t>
            </a:r>
            <a:r>
              <a:rPr lang="en-ZA" sz="2400" b="0" dirty="0" smtClean="0"/>
              <a:t>” which is from “</a:t>
            </a:r>
            <a:r>
              <a:rPr lang="en-ZA" sz="2400" b="0" i="1" dirty="0" err="1" smtClean="0"/>
              <a:t>azkar</a:t>
            </a:r>
            <a:r>
              <a:rPr lang="en-ZA" sz="2400" b="0" i="1" dirty="0" smtClean="0"/>
              <a:t>”</a:t>
            </a:r>
            <a:r>
              <a:rPr lang="en-ZA" sz="2400" b="0" dirty="0" smtClean="0"/>
              <a:t> meaning to “</a:t>
            </a:r>
            <a:r>
              <a:rPr lang="en-ZA" sz="2400" b="0" i="1" dirty="0" smtClean="0"/>
              <a:t>remember”. </a:t>
            </a:r>
            <a:r>
              <a:rPr lang="en-ZA" sz="2400" b="0" dirty="0" smtClean="0"/>
              <a:t>This “gift” really shows that we remember </a:t>
            </a:r>
            <a:r>
              <a:rPr lang="he-IL" dirty="0" smtClean="0"/>
              <a:t>יהוה</a:t>
            </a:r>
            <a:r>
              <a:rPr lang="en-ZA" sz="2400" b="0" dirty="0" smtClean="0"/>
              <a:t>. </a:t>
            </a:r>
          </a:p>
          <a:p>
            <a:pPr>
              <a:lnSpc>
                <a:spcPts val="2100"/>
              </a:lnSpc>
            </a:pPr>
            <a:r>
              <a:rPr lang="en-ZA" sz="2400" b="0" dirty="0" smtClean="0"/>
              <a:t>“</a:t>
            </a:r>
            <a:r>
              <a:rPr lang="en-ZA" sz="2400" b="0" i="1" dirty="0" err="1" smtClean="0"/>
              <a:t>Azkarah</a:t>
            </a:r>
            <a:r>
              <a:rPr lang="en-ZA" sz="2400" b="0" i="1" dirty="0" smtClean="0"/>
              <a:t>” </a:t>
            </a:r>
            <a:r>
              <a:rPr lang="en-ZA" sz="2400" b="0" dirty="0" smtClean="0"/>
              <a:t>(memorial portion) has the numeric value of 233 which equals “</a:t>
            </a:r>
            <a:r>
              <a:rPr lang="en-ZA" sz="2400" b="0" i="1" dirty="0" err="1" smtClean="0"/>
              <a:t>léger</a:t>
            </a:r>
            <a:r>
              <a:rPr lang="en-ZA" sz="2400" b="0" i="1" dirty="0" smtClean="0"/>
              <a:t>” or “to the stranger</a:t>
            </a:r>
            <a:r>
              <a:rPr lang="en-ZA" sz="2400" b="0" dirty="0" smtClean="0"/>
              <a:t>”. We are to remember </a:t>
            </a:r>
            <a:r>
              <a:rPr lang="he-IL" dirty="0" smtClean="0"/>
              <a:t>יהוה</a:t>
            </a:r>
            <a:r>
              <a:rPr lang="en-ZA" sz="2400" b="0" dirty="0" smtClean="0"/>
              <a:t> to the stranger, as we were once strangers? Now, the rest of this “</a:t>
            </a:r>
            <a:r>
              <a:rPr lang="en-ZA" sz="2400" b="0" i="1" dirty="0" err="1" smtClean="0"/>
              <a:t>minchah</a:t>
            </a:r>
            <a:r>
              <a:rPr lang="en-ZA" sz="2400" b="0" i="1" dirty="0" smtClean="0"/>
              <a:t>” </a:t>
            </a:r>
            <a:r>
              <a:rPr lang="en-ZA" sz="2400" b="0" dirty="0" smtClean="0"/>
              <a:t>(gift or oblation of grain) is eaten by the priests. Torah says that it is “</a:t>
            </a:r>
            <a:r>
              <a:rPr lang="en-ZA" sz="2400" b="0" i="1" dirty="0" smtClean="0"/>
              <a:t>most set-apart</a:t>
            </a:r>
            <a:r>
              <a:rPr lang="en-ZA" sz="2400" b="0" dirty="0" smtClean="0"/>
              <a:t>” and is to be eaten in the courtyard of the Tent of Meeting. He takes a portion of our oblation and gives us back the largest portion as a “</a:t>
            </a:r>
            <a:r>
              <a:rPr lang="en-ZA" sz="2400" b="0" i="1" dirty="0" smtClean="0"/>
              <a:t>most set-apart” </a:t>
            </a:r>
            <a:r>
              <a:rPr lang="en-ZA" sz="2400" b="0" dirty="0" smtClean="0"/>
              <a:t>meal to share with each other in community, in the “</a:t>
            </a:r>
            <a:r>
              <a:rPr lang="en-ZA" sz="2400" b="0" i="1" dirty="0" smtClean="0"/>
              <a:t>courtyard”.</a:t>
            </a:r>
            <a:r>
              <a:rPr lang="en-ZA" sz="2400" b="0" dirty="0" smtClean="0"/>
              <a:t> But, we need to remember, that this is not to be mixed with the leaven of this world. Our time together as an assembly, the Body of Mashiach, is set-apart. We need to treat it as such. </a:t>
            </a:r>
            <a:endParaRPr lang="en-ZA" sz="2400"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34</a:t>
            </a:fld>
            <a:endParaRPr lang="en-ZA"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WISDOM OF </a:t>
            </a:r>
            <a:r>
              <a:rPr lang="he-IL" sz="4800" dirty="0" smtClean="0"/>
              <a:t>יהוה</a:t>
            </a:r>
            <a:endParaRPr lang="en-US" dirty="0"/>
          </a:p>
        </p:txBody>
      </p:sp>
      <p:sp>
        <p:nvSpPr>
          <p:cNvPr id="3" name="Content Placeholder 2"/>
          <p:cNvSpPr>
            <a:spLocks noGrp="1"/>
          </p:cNvSpPr>
          <p:nvPr>
            <p:ph idx="1"/>
          </p:nvPr>
        </p:nvSpPr>
        <p:spPr>
          <a:xfrm>
            <a:off x="457200" y="1600200"/>
            <a:ext cx="8229600" cy="5257800"/>
          </a:xfrm>
        </p:spPr>
        <p:txBody>
          <a:bodyPr>
            <a:normAutofit fontScale="92500" lnSpcReduction="10000"/>
          </a:bodyPr>
          <a:lstStyle/>
          <a:p>
            <a:pPr algn="ctr"/>
            <a:r>
              <a:rPr lang="en-ZA" sz="2600" i="1" dirty="0" smtClean="0">
                <a:solidFill>
                  <a:srgbClr val="004821"/>
                </a:solidFill>
              </a:rPr>
              <a:t>And </a:t>
            </a:r>
            <a:r>
              <a:rPr lang="he-IL" sz="2600" i="1" dirty="0" smtClean="0">
                <a:solidFill>
                  <a:srgbClr val="004821"/>
                </a:solidFill>
              </a:rPr>
              <a:t>יהוה</a:t>
            </a:r>
            <a:r>
              <a:rPr lang="en-ZA" sz="2600" i="1" dirty="0" smtClean="0">
                <a:solidFill>
                  <a:srgbClr val="004821"/>
                </a:solidFill>
              </a:rPr>
              <a:t> spoke to </a:t>
            </a:r>
            <a:r>
              <a:rPr lang="en-ZA" sz="2600" i="1" dirty="0" err="1" smtClean="0">
                <a:solidFill>
                  <a:srgbClr val="004821"/>
                </a:solidFill>
              </a:rPr>
              <a:t>Mosheh</a:t>
            </a:r>
            <a:r>
              <a:rPr lang="en-ZA" sz="2600" i="1" dirty="0" smtClean="0">
                <a:solidFill>
                  <a:srgbClr val="004821"/>
                </a:solidFill>
              </a:rPr>
              <a:t>, saying, “Speak to the children of </a:t>
            </a:r>
            <a:r>
              <a:rPr lang="en-ZA" sz="2600" i="1" dirty="0" err="1" smtClean="0">
                <a:solidFill>
                  <a:srgbClr val="004821"/>
                </a:solidFill>
              </a:rPr>
              <a:t>Yisra’ĕl</a:t>
            </a:r>
            <a:r>
              <a:rPr lang="en-ZA" sz="2600" i="1" dirty="0" smtClean="0">
                <a:solidFill>
                  <a:srgbClr val="004821"/>
                </a:solidFill>
              </a:rPr>
              <a:t>, saying, ‘Do not eat any fat, of bull or sheep or goat. ‘And the fat of a dead body, and the fat of what is torn, is used for any purpose, but you do not eat it at all. ‘For whoever eats the fat of the beast of which men bring as an offering made by fire to </a:t>
            </a:r>
            <a:r>
              <a:rPr lang="he-IL" sz="2600" i="1" dirty="0" smtClean="0">
                <a:solidFill>
                  <a:srgbClr val="004821"/>
                </a:solidFill>
              </a:rPr>
              <a:t>יהוה</a:t>
            </a:r>
            <a:r>
              <a:rPr lang="en-ZA" sz="2600" i="1" dirty="0" smtClean="0">
                <a:solidFill>
                  <a:srgbClr val="004821"/>
                </a:solidFill>
              </a:rPr>
              <a:t>, even the being who eats it shall be cut off from his people. </a:t>
            </a:r>
            <a:r>
              <a:rPr lang="en-US" sz="2600" b="1" i="1" dirty="0" smtClean="0">
                <a:solidFill>
                  <a:srgbClr val="004821"/>
                </a:solidFill>
              </a:rPr>
              <a:t>(Leviticus 7:22-25)</a:t>
            </a:r>
          </a:p>
          <a:p>
            <a:r>
              <a:rPr lang="en-US" sz="2600" b="0" dirty="0" smtClean="0"/>
              <a:t>A diet containing high levels of fats can cause high cholesterol, heart attacks and other diseases in our bodies.</a:t>
            </a:r>
          </a:p>
          <a:p>
            <a:pPr algn="ctr"/>
            <a:r>
              <a:rPr lang="en-ZA" sz="2600" i="1" dirty="0" smtClean="0">
                <a:solidFill>
                  <a:srgbClr val="004821"/>
                </a:solidFill>
              </a:rPr>
              <a:t>‘And do not eat any blood in any of your dwellings, of bird or of beast. ‘Any being who eats any blood, even that being shall be cut off from his people.’ </a:t>
            </a:r>
            <a:r>
              <a:rPr lang="en-ZA" sz="2600" b="1" i="1" dirty="0" smtClean="0">
                <a:solidFill>
                  <a:srgbClr val="004821"/>
                </a:solidFill>
              </a:rPr>
              <a:t>” (Leviticus 7:26-27)</a:t>
            </a:r>
          </a:p>
          <a:p>
            <a:pPr algn="ctr"/>
            <a:r>
              <a:rPr lang="en-ZA" sz="2600" i="1" dirty="0" smtClean="0">
                <a:solidFill>
                  <a:srgbClr val="004821"/>
                </a:solidFill>
              </a:rPr>
              <a:t>‘For the life of the flesh is in the blood, and I have given it to you upon the altar to make atonement for your lives, for it is the blood that makes atonement for the life.’ </a:t>
            </a:r>
            <a:r>
              <a:rPr lang="en-ZA" sz="2600" b="1" i="1" dirty="0" smtClean="0">
                <a:solidFill>
                  <a:srgbClr val="004821"/>
                </a:solidFill>
              </a:rPr>
              <a:t>(Leviticus 17:11)</a:t>
            </a:r>
          </a:p>
          <a:p>
            <a:endParaRPr lang="en-ZA" sz="2800" dirty="0" smtClean="0"/>
          </a:p>
          <a:p>
            <a:endParaRPr lang="en-ZA" dirty="0" smtClean="0"/>
          </a:p>
          <a:p>
            <a:endParaRPr lang="en-US"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35</a:t>
            </a:fld>
            <a:endParaRPr lang="en-ZA"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ORDINATION</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gn="ctr">
              <a:lnSpc>
                <a:spcPts val="2400"/>
              </a:lnSpc>
            </a:pP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spoke to </a:t>
            </a:r>
            <a:r>
              <a:rPr lang="en-ZA" i="1" dirty="0" err="1" smtClean="0">
                <a:solidFill>
                  <a:srgbClr val="004821"/>
                </a:solidFill>
              </a:rPr>
              <a:t>Mosheh</a:t>
            </a:r>
            <a:r>
              <a:rPr lang="en-ZA" i="1" dirty="0" smtClean="0">
                <a:solidFill>
                  <a:srgbClr val="004821"/>
                </a:solidFill>
              </a:rPr>
              <a:t>, saying, “Take </a:t>
            </a:r>
            <a:r>
              <a:rPr lang="en-ZA" i="1" dirty="0" err="1" smtClean="0">
                <a:solidFill>
                  <a:srgbClr val="004821"/>
                </a:solidFill>
              </a:rPr>
              <a:t>Aharon</a:t>
            </a:r>
            <a:r>
              <a:rPr lang="en-ZA" i="1" dirty="0" smtClean="0">
                <a:solidFill>
                  <a:srgbClr val="004821"/>
                </a:solidFill>
              </a:rPr>
              <a:t> and his sons with him, and the garments, and the anointing oil, and the bull of the sin offering, and the two rams, and the basket of unleavened bread, and assemble all the congregation at the door of the Tent of Meeting</a:t>
            </a:r>
            <a:r>
              <a:rPr lang="en-ZA" b="1" i="1" dirty="0" smtClean="0">
                <a:solidFill>
                  <a:srgbClr val="004821"/>
                </a:solidFill>
              </a:rPr>
              <a:t>.” </a:t>
            </a:r>
            <a:r>
              <a:rPr lang="en-US" b="1" i="1" dirty="0" smtClean="0">
                <a:solidFill>
                  <a:srgbClr val="004821"/>
                </a:solidFill>
              </a:rPr>
              <a:t>(Leviticus 8:1-3)</a:t>
            </a:r>
          </a:p>
          <a:p>
            <a:pPr>
              <a:lnSpc>
                <a:spcPts val="2400"/>
              </a:lnSpc>
            </a:pPr>
            <a:r>
              <a:rPr lang="en-ZA" sz="2400" b="0" i="1" dirty="0" smtClean="0"/>
              <a:t>It is Strong’s #4394, </a:t>
            </a:r>
            <a:r>
              <a:rPr lang="en-ZA" sz="2400" b="0" dirty="0" smtClean="0"/>
              <a:t>which means </a:t>
            </a:r>
            <a:r>
              <a:rPr lang="en-ZA" sz="2400" b="0" i="1" dirty="0" smtClean="0"/>
              <a:t>“installation”, </a:t>
            </a:r>
            <a:r>
              <a:rPr lang="en-ZA" sz="2400" b="0" dirty="0" smtClean="0"/>
              <a:t>or the </a:t>
            </a:r>
            <a:r>
              <a:rPr lang="en-ZA" sz="2400" b="0" i="1" dirty="0" smtClean="0"/>
              <a:t>“setting of stones”.  </a:t>
            </a:r>
            <a:r>
              <a:rPr lang="en-ZA" sz="2400" b="0" dirty="0" smtClean="0"/>
              <a:t>The setting of the stones in </a:t>
            </a:r>
            <a:r>
              <a:rPr lang="en-ZA" sz="2400" b="0" dirty="0" err="1" smtClean="0"/>
              <a:t>Aharon’s</a:t>
            </a:r>
            <a:r>
              <a:rPr lang="en-ZA" sz="2400" b="0" dirty="0" smtClean="0"/>
              <a:t> breastplate and on the shoulders of the ephod. </a:t>
            </a:r>
          </a:p>
          <a:p>
            <a:pPr algn="ctr">
              <a:lnSpc>
                <a:spcPts val="2400"/>
              </a:lnSpc>
            </a:pPr>
            <a:r>
              <a:rPr lang="en-ZA" i="1" dirty="0" smtClean="0">
                <a:solidFill>
                  <a:srgbClr val="004821"/>
                </a:solidFill>
              </a:rPr>
              <a:t>Drawing near to Him, a living Stone – rejected indeed by men, but chosen by Elohim and precious – you also, as living stones, are being built up, a spiritual house, a set-apart priesthood, to offer up spiritual slaughter offerings acceptable to Elohim through </a:t>
            </a:r>
            <a:r>
              <a:rPr lang="he-IL" i="1" dirty="0" smtClean="0">
                <a:solidFill>
                  <a:srgbClr val="004821"/>
                </a:solidFill>
              </a:rPr>
              <a:t>יהושע</a:t>
            </a:r>
            <a:r>
              <a:rPr lang="en-US" i="1" dirty="0" smtClean="0">
                <a:solidFill>
                  <a:srgbClr val="004821"/>
                </a:solidFill>
              </a:rPr>
              <a:t> Messiah. </a:t>
            </a:r>
            <a:r>
              <a:rPr lang="en-US" b="1" i="1" dirty="0" smtClean="0">
                <a:solidFill>
                  <a:srgbClr val="004821"/>
                </a:solidFill>
              </a:rPr>
              <a:t>(1 Peter 2:4-5)</a:t>
            </a:r>
          </a:p>
          <a:p>
            <a:pPr>
              <a:lnSpc>
                <a:spcPts val="2400"/>
              </a:lnSpc>
            </a:pPr>
            <a:r>
              <a:rPr lang="en-ZA" sz="2400" b="0" dirty="0" smtClean="0"/>
              <a:t>The numeric value of “ha-mi-</a:t>
            </a:r>
            <a:r>
              <a:rPr lang="en-ZA" sz="2400" b="0" dirty="0" err="1" smtClean="0"/>
              <a:t>lu</a:t>
            </a:r>
            <a:r>
              <a:rPr lang="en-ZA" sz="2400" b="0" dirty="0" smtClean="0"/>
              <a:t>-</a:t>
            </a:r>
            <a:r>
              <a:rPr lang="en-ZA" sz="2400" b="0" dirty="0" err="1" smtClean="0"/>
              <a:t>yim</a:t>
            </a:r>
            <a:r>
              <a:rPr lang="en-ZA" sz="2400" b="0" dirty="0" smtClean="0"/>
              <a:t>” is 120; which equals the three 40 years periods of learning and testing in Moshe’s life, as well as “obedience”, “pillar” and “</a:t>
            </a:r>
            <a:r>
              <a:rPr lang="en-ZA" sz="2400" b="0" dirty="0" err="1" smtClean="0"/>
              <a:t>mo‟ed</a:t>
            </a:r>
            <a:r>
              <a:rPr lang="en-ZA" sz="2400" b="0" dirty="0" smtClean="0"/>
              <a:t>” (appointed time).</a:t>
            </a:r>
            <a:endParaRPr lang="en-ZA" sz="2400"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36</a:t>
            </a:fld>
            <a:endParaRPr lang="en-Z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WITNESSES</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r>
              <a:rPr lang="en-ZA" sz="2400" b="0" dirty="0" smtClean="0"/>
              <a:t>Moshe was to bring all the congregation to the door of the Tent of Meeting. The phrase </a:t>
            </a:r>
            <a:r>
              <a:rPr lang="en-ZA" sz="2400" b="0" i="1" dirty="0" smtClean="0"/>
              <a:t>“all the congregation” </a:t>
            </a:r>
            <a:r>
              <a:rPr lang="en-ZA" sz="2400" b="0" dirty="0" smtClean="0"/>
              <a:t>in the Hebrew here is</a:t>
            </a:r>
            <a:r>
              <a:rPr lang="en-ZA" sz="2400" b="0" i="1" dirty="0" smtClean="0"/>
              <a:t> “</a:t>
            </a:r>
            <a:r>
              <a:rPr lang="en-ZA" sz="2400" b="0" i="1" dirty="0" err="1" smtClean="0"/>
              <a:t>qahal</a:t>
            </a:r>
            <a:r>
              <a:rPr lang="en-ZA" sz="2400" b="0" i="1" dirty="0" smtClean="0"/>
              <a:t> </a:t>
            </a:r>
            <a:r>
              <a:rPr lang="en-ZA" sz="2400" b="0" i="1" dirty="0" err="1" smtClean="0"/>
              <a:t>eydah</a:t>
            </a:r>
            <a:r>
              <a:rPr lang="en-ZA" sz="2400" b="0" i="1" dirty="0" smtClean="0"/>
              <a:t>” </a:t>
            </a:r>
            <a:r>
              <a:rPr lang="en-ZA" sz="2400" dirty="0" smtClean="0"/>
              <a:t>which literally means “</a:t>
            </a:r>
            <a:r>
              <a:rPr lang="en-ZA" sz="2400" i="1" dirty="0" smtClean="0"/>
              <a:t>all the people</a:t>
            </a:r>
            <a:r>
              <a:rPr lang="en-ZA" sz="2400" dirty="0" smtClean="0"/>
              <a:t>” as in </a:t>
            </a:r>
            <a:r>
              <a:rPr lang="en-ZA" sz="2400" i="1" dirty="0" smtClean="0"/>
              <a:t>a “swarm”.  </a:t>
            </a:r>
            <a:r>
              <a:rPr lang="en-ZA" sz="2400" dirty="0" smtClean="0"/>
              <a:t>T</a:t>
            </a:r>
            <a:r>
              <a:rPr lang="en-ZA" sz="2400" b="0" dirty="0" smtClean="0"/>
              <a:t>his phrase carries the connotation of assembling the people as </a:t>
            </a:r>
            <a:r>
              <a:rPr lang="en-ZA" sz="2400" b="0" i="1" dirty="0" smtClean="0"/>
              <a:t>“witnesses” </a:t>
            </a:r>
            <a:r>
              <a:rPr lang="en-ZA" sz="2400" b="0" dirty="0" smtClean="0"/>
              <a:t>to hear a judgment or pronouncement. </a:t>
            </a:r>
          </a:p>
          <a:p>
            <a:r>
              <a:rPr lang="en-ZA" sz="2400" b="0" dirty="0" smtClean="0"/>
              <a:t>The word translated as door here isn’t “</a:t>
            </a:r>
            <a:r>
              <a:rPr lang="en-ZA" sz="2400" b="0" i="1" dirty="0" err="1" smtClean="0"/>
              <a:t>dalet</a:t>
            </a:r>
            <a:r>
              <a:rPr lang="en-ZA" sz="2400" b="0" i="1" dirty="0" smtClean="0"/>
              <a:t>”; </a:t>
            </a:r>
            <a:r>
              <a:rPr lang="en-ZA" sz="2400" b="0" dirty="0" smtClean="0"/>
              <a:t>but</a:t>
            </a:r>
            <a:r>
              <a:rPr lang="en-ZA" sz="2400" b="0" i="1" dirty="0" smtClean="0"/>
              <a:t> “</a:t>
            </a:r>
            <a:r>
              <a:rPr lang="en-ZA" sz="2400" b="0" i="1" dirty="0" err="1" smtClean="0"/>
              <a:t>pethach</a:t>
            </a:r>
            <a:r>
              <a:rPr lang="en-ZA" sz="2400" b="0" i="1" dirty="0" smtClean="0"/>
              <a:t>” </a:t>
            </a:r>
            <a:r>
              <a:rPr lang="en-ZA" sz="2400" b="0" dirty="0" smtClean="0"/>
              <a:t>which means </a:t>
            </a:r>
            <a:r>
              <a:rPr lang="en-ZA" sz="2400" b="0" i="1" dirty="0" smtClean="0"/>
              <a:t>“opening” or “gate”. </a:t>
            </a:r>
            <a:r>
              <a:rPr lang="en-ZA" sz="2400" b="0" dirty="0" smtClean="0"/>
              <a:t>Moshe could have opened up the whole front of the courtyard for all to see. </a:t>
            </a:r>
          </a:p>
          <a:p>
            <a:endParaRPr lang="en-ZA" sz="2200" b="0" i="1"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37</a:t>
            </a:fld>
            <a:endParaRPr lang="en-Z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WASHED WITH WATER</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gn="ctr"/>
            <a:r>
              <a:rPr lang="en-ZA" i="1" dirty="0" smtClean="0">
                <a:solidFill>
                  <a:srgbClr val="004821"/>
                </a:solidFill>
              </a:rPr>
              <a:t>So </a:t>
            </a:r>
            <a:r>
              <a:rPr lang="en-ZA" i="1" dirty="0" err="1" smtClean="0">
                <a:solidFill>
                  <a:srgbClr val="004821"/>
                </a:solidFill>
              </a:rPr>
              <a:t>Mosheh</a:t>
            </a:r>
            <a:r>
              <a:rPr lang="en-ZA" i="1" dirty="0" smtClean="0">
                <a:solidFill>
                  <a:srgbClr val="004821"/>
                </a:solidFill>
              </a:rPr>
              <a:t> brought </a:t>
            </a:r>
            <a:r>
              <a:rPr lang="en-ZA" i="1" dirty="0" err="1" smtClean="0">
                <a:solidFill>
                  <a:srgbClr val="004821"/>
                </a:solidFill>
              </a:rPr>
              <a:t>Aharon</a:t>
            </a:r>
            <a:r>
              <a:rPr lang="en-ZA" i="1" dirty="0" smtClean="0">
                <a:solidFill>
                  <a:srgbClr val="004821"/>
                </a:solidFill>
              </a:rPr>
              <a:t> and his sons and washed them with water, </a:t>
            </a:r>
            <a:r>
              <a:rPr lang="en-ZA" b="1" i="1" dirty="0" smtClean="0">
                <a:solidFill>
                  <a:srgbClr val="004821"/>
                </a:solidFill>
              </a:rPr>
              <a:t>(Leviticus 8:6)</a:t>
            </a:r>
          </a:p>
          <a:p>
            <a:pPr>
              <a:lnSpc>
                <a:spcPts val="2300"/>
              </a:lnSpc>
            </a:pPr>
            <a:r>
              <a:rPr lang="en-ZA" sz="2400" b="0" dirty="0" smtClean="0"/>
              <a:t>Moshe “</a:t>
            </a:r>
            <a:r>
              <a:rPr lang="en-ZA" sz="2400" b="0" i="1" dirty="0" smtClean="0"/>
              <a:t>brought</a:t>
            </a:r>
            <a:r>
              <a:rPr lang="en-ZA" sz="2400" b="0" dirty="0" smtClean="0"/>
              <a:t>” Aharon and his sons and washed them with water. The Hebrew used for “</a:t>
            </a:r>
            <a:r>
              <a:rPr lang="en-ZA" sz="2400" b="0" i="1" dirty="0" smtClean="0"/>
              <a:t>brought” is “</a:t>
            </a:r>
            <a:r>
              <a:rPr lang="en-ZA" sz="2400" b="0" i="1" dirty="0" err="1" smtClean="0"/>
              <a:t>qarab</a:t>
            </a:r>
            <a:r>
              <a:rPr lang="en-ZA" sz="2400" b="0" i="1" dirty="0" smtClean="0"/>
              <a:t>” </a:t>
            </a:r>
            <a:r>
              <a:rPr lang="en-ZA" sz="2400" b="0" dirty="0" smtClean="0"/>
              <a:t>which means to “</a:t>
            </a:r>
            <a:r>
              <a:rPr lang="en-ZA" sz="2400" b="0" i="1" dirty="0" smtClean="0"/>
              <a:t>draw near”. </a:t>
            </a:r>
            <a:r>
              <a:rPr lang="en-ZA" sz="2400" b="0" dirty="0" smtClean="0"/>
              <a:t>Moshe drew them near and “</a:t>
            </a:r>
            <a:r>
              <a:rPr lang="en-ZA" sz="2400" b="0" i="1" dirty="0" smtClean="0"/>
              <a:t>washed”</a:t>
            </a:r>
            <a:r>
              <a:rPr lang="en-ZA" sz="2400" b="0" dirty="0" smtClean="0"/>
              <a:t> them (“</a:t>
            </a:r>
            <a:r>
              <a:rPr lang="en-ZA" sz="2400" b="0" i="1" dirty="0" err="1" smtClean="0"/>
              <a:t>rachats</a:t>
            </a:r>
            <a:r>
              <a:rPr lang="en-ZA" sz="2400" b="0" i="1" dirty="0" smtClean="0"/>
              <a:t>”</a:t>
            </a:r>
            <a:r>
              <a:rPr lang="en-ZA" sz="2400" b="0" dirty="0" smtClean="0"/>
              <a:t> which means to “</a:t>
            </a:r>
            <a:r>
              <a:rPr lang="en-ZA" sz="2400" b="0" i="1" dirty="0" smtClean="0"/>
              <a:t>wash off</a:t>
            </a:r>
            <a:r>
              <a:rPr lang="en-ZA" sz="2400" b="0" dirty="0" smtClean="0"/>
              <a:t>”) with “</a:t>
            </a:r>
            <a:r>
              <a:rPr lang="en-ZA" sz="2400" b="0" i="1" dirty="0" smtClean="0"/>
              <a:t>water” (“</a:t>
            </a:r>
            <a:r>
              <a:rPr lang="en-ZA" sz="2400" b="0" i="1" dirty="0" err="1" smtClean="0"/>
              <a:t>mayim</a:t>
            </a:r>
            <a:r>
              <a:rPr lang="en-ZA" sz="2400" b="0" i="1" dirty="0" smtClean="0"/>
              <a:t>”). </a:t>
            </a:r>
            <a:r>
              <a:rPr lang="en-ZA" sz="2400" b="0" dirty="0" smtClean="0"/>
              <a:t>The word </a:t>
            </a:r>
            <a:r>
              <a:rPr lang="en-ZA" sz="2400" b="0" i="1" dirty="0" smtClean="0"/>
              <a:t>“</a:t>
            </a:r>
            <a:r>
              <a:rPr lang="en-ZA" sz="2400" b="0" i="1" dirty="0" err="1" smtClean="0"/>
              <a:t>rachats</a:t>
            </a:r>
            <a:r>
              <a:rPr lang="en-ZA" sz="2400" b="0" i="1" dirty="0" smtClean="0"/>
              <a:t>”</a:t>
            </a:r>
            <a:r>
              <a:rPr lang="en-ZA" sz="2400" b="0" dirty="0" smtClean="0"/>
              <a:t> (to wash), is spelled “</a:t>
            </a:r>
            <a:r>
              <a:rPr lang="en-ZA" sz="2400" b="0" dirty="0" err="1" smtClean="0"/>
              <a:t>reish-chet-tzadee</a:t>
            </a:r>
            <a:r>
              <a:rPr lang="en-ZA" sz="2400" b="0" dirty="0" smtClean="0"/>
              <a:t>” which means the “</a:t>
            </a:r>
            <a:r>
              <a:rPr lang="en-ZA" sz="2400" b="0" i="1" dirty="0" smtClean="0"/>
              <a:t>beginning fear righteous”. </a:t>
            </a:r>
            <a:r>
              <a:rPr lang="en-ZA" sz="2400" b="0" dirty="0" smtClean="0"/>
              <a:t>The fear of </a:t>
            </a:r>
            <a:r>
              <a:rPr lang="he-IL" dirty="0" smtClean="0"/>
              <a:t>יהוה</a:t>
            </a:r>
            <a:r>
              <a:rPr lang="en-ZA" sz="2400" b="0" dirty="0" smtClean="0"/>
              <a:t> is indeed the beginning of righteousness. “</a:t>
            </a:r>
            <a:r>
              <a:rPr lang="en-ZA" sz="2400" b="0" i="1" dirty="0" err="1" smtClean="0"/>
              <a:t>Mayim</a:t>
            </a:r>
            <a:r>
              <a:rPr lang="en-ZA" sz="2400" b="0" dirty="0" smtClean="0"/>
              <a:t>” (water) is spelled “</a:t>
            </a:r>
            <a:r>
              <a:rPr lang="en-ZA" sz="2400" b="0" i="1" dirty="0" err="1" smtClean="0"/>
              <a:t>mem-yud-mem</a:t>
            </a:r>
            <a:r>
              <a:rPr lang="en-ZA" sz="2400" b="0" dirty="0" smtClean="0"/>
              <a:t>” which is a hand or a work between two waters. </a:t>
            </a:r>
          </a:p>
          <a:p>
            <a:pPr>
              <a:lnSpc>
                <a:spcPts val="2300"/>
              </a:lnSpc>
            </a:pPr>
            <a:r>
              <a:rPr lang="en-ZA" sz="2400" b="0" dirty="0" smtClean="0"/>
              <a:t>Just as our fathers passed through the Reed Sea from slavery to freedom, so this washing is a picture of how the “</a:t>
            </a:r>
            <a:r>
              <a:rPr lang="en-ZA" sz="2400" b="0" i="1" dirty="0" smtClean="0"/>
              <a:t>fear of </a:t>
            </a:r>
            <a:r>
              <a:rPr lang="he-IL" i="1" dirty="0" smtClean="0"/>
              <a:t>יהוה</a:t>
            </a:r>
            <a:r>
              <a:rPr lang="en-ZA" sz="2400" b="0" dirty="0" smtClean="0"/>
              <a:t>” leads us through the “</a:t>
            </a:r>
            <a:r>
              <a:rPr lang="en-ZA" sz="2400" b="0" i="1" dirty="0" err="1" smtClean="0"/>
              <a:t>Mikveh</a:t>
            </a:r>
            <a:r>
              <a:rPr lang="en-ZA" sz="2400" b="0" i="1" dirty="0" smtClean="0"/>
              <a:t>” </a:t>
            </a:r>
            <a:r>
              <a:rPr lang="en-ZA" sz="2400" b="0" dirty="0" smtClean="0"/>
              <a:t>waters into righteousness and into His service. The numeric value of “</a:t>
            </a:r>
            <a:r>
              <a:rPr lang="en-ZA" sz="2400" b="0" dirty="0" err="1" smtClean="0"/>
              <a:t>rachats</a:t>
            </a:r>
            <a:r>
              <a:rPr lang="en-ZA" sz="2400" b="0" dirty="0" smtClean="0"/>
              <a:t> </a:t>
            </a:r>
            <a:r>
              <a:rPr lang="en-ZA" sz="2400" b="0" dirty="0" err="1" smtClean="0"/>
              <a:t>mayim</a:t>
            </a:r>
            <a:r>
              <a:rPr lang="en-ZA" sz="2400" b="0" dirty="0" smtClean="0"/>
              <a:t>” is 388 which equals “</a:t>
            </a:r>
            <a:r>
              <a:rPr lang="en-ZA" sz="2400" b="0" dirty="0" err="1" smtClean="0"/>
              <a:t>hashaf</a:t>
            </a:r>
            <a:r>
              <a:rPr lang="en-ZA" sz="2400" b="0" dirty="0" smtClean="0"/>
              <a:t>” which means to “separate”.</a:t>
            </a:r>
          </a:p>
          <a:p>
            <a:endParaRPr lang="en-ZA" sz="2200" b="0" i="1"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38</a:t>
            </a:fld>
            <a:endParaRPr lang="en-Z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556792"/>
          </a:xfrm>
        </p:spPr>
        <p:txBody>
          <a:bodyPr>
            <a:normAutofit/>
          </a:bodyPr>
          <a:lstStyle/>
          <a:p>
            <a:r>
              <a:rPr lang="en-ZA" dirty="0" smtClean="0"/>
              <a:t>THE RAM</a:t>
            </a:r>
            <a:endParaRPr lang="en-ZA" dirty="0"/>
          </a:p>
        </p:txBody>
      </p:sp>
      <p:sp>
        <p:nvSpPr>
          <p:cNvPr id="3" name="Content Placeholder 2"/>
          <p:cNvSpPr>
            <a:spLocks noGrp="1"/>
          </p:cNvSpPr>
          <p:nvPr>
            <p:ph idx="1"/>
          </p:nvPr>
        </p:nvSpPr>
        <p:spPr>
          <a:xfrm>
            <a:off x="395536" y="1600200"/>
            <a:ext cx="8229600" cy="5257800"/>
          </a:xfrm>
        </p:spPr>
        <p:txBody>
          <a:bodyPr>
            <a:noAutofit/>
          </a:bodyPr>
          <a:lstStyle/>
          <a:p>
            <a:pPr algn="ctr">
              <a:lnSpc>
                <a:spcPts val="2400"/>
              </a:lnSpc>
            </a:pPr>
            <a:r>
              <a:rPr lang="en-ZA" i="1" dirty="0" smtClean="0">
                <a:solidFill>
                  <a:srgbClr val="004821"/>
                </a:solidFill>
              </a:rPr>
              <a:t>And he brought the second ram, the ram of ordination, and </a:t>
            </a:r>
            <a:r>
              <a:rPr lang="en-ZA" i="1" dirty="0" err="1" smtClean="0">
                <a:solidFill>
                  <a:srgbClr val="004821"/>
                </a:solidFill>
              </a:rPr>
              <a:t>Aharon</a:t>
            </a:r>
            <a:r>
              <a:rPr lang="en-ZA" i="1" dirty="0" smtClean="0">
                <a:solidFill>
                  <a:srgbClr val="004821"/>
                </a:solidFill>
              </a:rPr>
              <a:t> and his sons laid their hands on the head of the ram, and it was slaughtered. And </a:t>
            </a:r>
            <a:r>
              <a:rPr lang="en-ZA" i="1" dirty="0" err="1" smtClean="0">
                <a:solidFill>
                  <a:srgbClr val="004821"/>
                </a:solidFill>
              </a:rPr>
              <a:t>Mosheh</a:t>
            </a:r>
            <a:r>
              <a:rPr lang="en-ZA" i="1" dirty="0" smtClean="0">
                <a:solidFill>
                  <a:srgbClr val="004821"/>
                </a:solidFill>
              </a:rPr>
              <a:t> took some of its blood and put it on the tip of </a:t>
            </a:r>
            <a:r>
              <a:rPr lang="en-ZA" i="1" dirty="0" err="1" smtClean="0">
                <a:solidFill>
                  <a:srgbClr val="004821"/>
                </a:solidFill>
              </a:rPr>
              <a:t>Aharon’s</a:t>
            </a:r>
            <a:r>
              <a:rPr lang="en-ZA" i="1" dirty="0" smtClean="0">
                <a:solidFill>
                  <a:srgbClr val="004821"/>
                </a:solidFill>
              </a:rPr>
              <a:t> right ear, and on the thumb of his right hand, and on the big toe of his right foot. </a:t>
            </a:r>
            <a:r>
              <a:rPr lang="en-ZA" b="1" i="1" dirty="0" smtClean="0">
                <a:solidFill>
                  <a:srgbClr val="004821"/>
                </a:solidFill>
              </a:rPr>
              <a:t>(Leviticus 8:22-23)</a:t>
            </a:r>
          </a:p>
          <a:p>
            <a:pPr algn="just">
              <a:lnSpc>
                <a:spcPts val="2400"/>
              </a:lnSpc>
            </a:pPr>
            <a:r>
              <a:rPr lang="en-ZA" sz="2400" b="0" dirty="0" smtClean="0"/>
              <a:t>The Hebrew word for “</a:t>
            </a:r>
            <a:r>
              <a:rPr lang="en-ZA" sz="2400" b="0" i="1" dirty="0" smtClean="0"/>
              <a:t>ram” is “</a:t>
            </a:r>
            <a:r>
              <a:rPr lang="en-ZA" sz="2400" b="0" i="1" dirty="0" err="1" smtClean="0"/>
              <a:t>ayil</a:t>
            </a:r>
            <a:r>
              <a:rPr lang="en-ZA" sz="2400" b="0" i="1" dirty="0" smtClean="0"/>
              <a:t>” </a:t>
            </a:r>
            <a:r>
              <a:rPr lang="en-ZA" sz="2400" b="0" dirty="0" smtClean="0"/>
              <a:t>(Strong’s #352), spelled “</a:t>
            </a:r>
            <a:r>
              <a:rPr lang="en-ZA" sz="2400" b="0" i="1" dirty="0" smtClean="0"/>
              <a:t>aleph-</a:t>
            </a:r>
            <a:r>
              <a:rPr lang="en-ZA" sz="2400" b="0" i="1" dirty="0" err="1" smtClean="0"/>
              <a:t>yud</a:t>
            </a:r>
            <a:r>
              <a:rPr lang="en-ZA" sz="2400" b="0" i="1" dirty="0" smtClean="0"/>
              <a:t>-lamed” </a:t>
            </a:r>
            <a:r>
              <a:rPr lang="en-ZA" sz="2400" b="0" dirty="0" smtClean="0"/>
              <a:t>and literally means pillar, pilaster or strength. “</a:t>
            </a:r>
            <a:r>
              <a:rPr lang="en-ZA" sz="2400" b="0" i="1" dirty="0" smtClean="0"/>
              <a:t>Aleph</a:t>
            </a:r>
            <a:r>
              <a:rPr lang="en-ZA" sz="2400" b="0" dirty="0" smtClean="0"/>
              <a:t>” means “</a:t>
            </a:r>
            <a:r>
              <a:rPr lang="en-ZA" sz="2400" b="0" i="1" dirty="0" smtClean="0"/>
              <a:t>master”</a:t>
            </a:r>
            <a:r>
              <a:rPr lang="en-ZA" sz="2400" b="0" dirty="0" smtClean="0"/>
              <a:t>, “</a:t>
            </a:r>
            <a:r>
              <a:rPr lang="en-ZA" sz="2400" b="0" i="1" dirty="0" err="1" smtClean="0"/>
              <a:t>yud</a:t>
            </a:r>
            <a:r>
              <a:rPr lang="en-ZA" sz="2400" b="0" i="1" dirty="0" smtClean="0"/>
              <a:t>” is “hand</a:t>
            </a:r>
            <a:r>
              <a:rPr lang="en-ZA" sz="2400" b="0" dirty="0" smtClean="0"/>
              <a:t>” while “</a:t>
            </a:r>
            <a:r>
              <a:rPr lang="en-ZA" sz="2400" b="0" i="1" dirty="0" smtClean="0"/>
              <a:t>lamed” is “the </a:t>
            </a:r>
            <a:r>
              <a:rPr lang="en-ZA" sz="2400" b="0" i="1" dirty="0" err="1" smtClean="0"/>
              <a:t>shepherd‟s</a:t>
            </a:r>
            <a:r>
              <a:rPr lang="en-ZA" sz="2400" b="0" i="1" dirty="0" smtClean="0"/>
              <a:t> staff” or “teaching”. </a:t>
            </a:r>
            <a:r>
              <a:rPr lang="en-ZA" sz="2400" b="0" dirty="0" smtClean="0"/>
              <a:t>The numeric value of </a:t>
            </a:r>
            <a:r>
              <a:rPr lang="en-ZA" sz="2400" b="0" i="1" dirty="0" smtClean="0"/>
              <a:t>“</a:t>
            </a:r>
            <a:r>
              <a:rPr lang="en-ZA" sz="2400" b="0" i="1" dirty="0" err="1" smtClean="0"/>
              <a:t>ayil</a:t>
            </a:r>
            <a:r>
              <a:rPr lang="en-ZA" sz="2400" b="0" dirty="0" smtClean="0"/>
              <a:t>” is 41 which equals “</a:t>
            </a:r>
            <a:r>
              <a:rPr lang="en-ZA" sz="2400" b="0" i="1" dirty="0" err="1" smtClean="0"/>
              <a:t>Eloah</a:t>
            </a:r>
            <a:r>
              <a:rPr lang="en-ZA" sz="2400" b="0" i="1" dirty="0" smtClean="0"/>
              <a:t>” </a:t>
            </a:r>
            <a:r>
              <a:rPr lang="en-ZA" sz="2400" b="0" dirty="0" smtClean="0"/>
              <a:t>(my El). What we surmise is the </a:t>
            </a:r>
            <a:r>
              <a:rPr lang="en-ZA" sz="2400" b="0" i="1" dirty="0" smtClean="0"/>
              <a:t>“the Master (El) is teaching us by His hand”</a:t>
            </a:r>
          </a:p>
          <a:p>
            <a:pPr>
              <a:lnSpc>
                <a:spcPts val="2400"/>
              </a:lnSpc>
            </a:pPr>
            <a:r>
              <a:rPr lang="he-IL" dirty="0" smtClean="0"/>
              <a:t>יהוה</a:t>
            </a:r>
            <a:r>
              <a:rPr lang="en-ZA" sz="2400" b="0" dirty="0" smtClean="0"/>
              <a:t> is setting apart what they hear, do and there steps (their walk). The right or “</a:t>
            </a:r>
            <a:r>
              <a:rPr lang="en-ZA" sz="2400" b="0" i="1" dirty="0" err="1" smtClean="0"/>
              <a:t>yemawni</a:t>
            </a:r>
            <a:r>
              <a:rPr lang="en-ZA" sz="2400" b="0" i="1" dirty="0" smtClean="0"/>
              <a:t>”</a:t>
            </a:r>
            <a:r>
              <a:rPr lang="en-ZA" sz="2400" b="0" dirty="0" smtClean="0"/>
              <a:t> is from the root word “</a:t>
            </a:r>
            <a:r>
              <a:rPr lang="en-ZA" sz="2400" b="0" i="1" dirty="0" err="1" smtClean="0"/>
              <a:t>yaman</a:t>
            </a:r>
            <a:r>
              <a:rPr lang="en-ZA" sz="2400" b="0" i="1" dirty="0" smtClean="0"/>
              <a:t>” </a:t>
            </a:r>
            <a:r>
              <a:rPr lang="en-ZA" sz="2400" b="0" dirty="0" smtClean="0"/>
              <a:t>which means also to choose that which is right. So He’s ordaining that they will choose what is right for the people (</a:t>
            </a:r>
            <a:r>
              <a:rPr lang="en-ZA" sz="2400" b="0" dirty="0" err="1" smtClean="0"/>
              <a:t>B’nei</a:t>
            </a:r>
            <a:r>
              <a:rPr lang="en-ZA" sz="2400" b="0" dirty="0" smtClean="0"/>
              <a:t> </a:t>
            </a:r>
            <a:r>
              <a:rPr lang="en-ZA" sz="2400" b="0" dirty="0" err="1" smtClean="0"/>
              <a:t>Yisra’el</a:t>
            </a:r>
            <a:r>
              <a:rPr lang="en-ZA" sz="2400" b="0" dirty="0" smtClean="0"/>
              <a:t>) in what they “</a:t>
            </a:r>
            <a:r>
              <a:rPr lang="en-ZA" sz="2400" b="0" i="1" dirty="0" smtClean="0"/>
              <a:t>hear”, </a:t>
            </a:r>
            <a:r>
              <a:rPr lang="en-ZA" sz="2400" b="0" dirty="0" smtClean="0"/>
              <a:t>what they “</a:t>
            </a:r>
            <a:r>
              <a:rPr lang="en-ZA" sz="2400" b="0" i="1" dirty="0" smtClean="0"/>
              <a:t>do” </a:t>
            </a:r>
            <a:r>
              <a:rPr lang="en-ZA" sz="2400" b="0" dirty="0" smtClean="0"/>
              <a:t>and where they “</a:t>
            </a:r>
            <a:r>
              <a:rPr lang="en-ZA" sz="2400" b="0" i="1" dirty="0" smtClean="0"/>
              <a:t>walk”</a:t>
            </a:r>
            <a:r>
              <a:rPr lang="en-ZA" sz="2400" b="0" dirty="0" smtClean="0"/>
              <a:t>. </a:t>
            </a:r>
          </a:p>
          <a:p>
            <a:pPr algn="just"/>
            <a:endParaRPr lang="en-ZA" sz="2400"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39</a:t>
            </a:fld>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LEVITICUS -</a:t>
            </a:r>
            <a:r>
              <a:rPr lang="he-IL" sz="5400" dirty="0" smtClean="0"/>
              <a:t>ויקרא</a:t>
            </a:r>
            <a:r>
              <a:rPr lang="he-IL" dirty="0" smtClean="0"/>
              <a:t> </a:t>
            </a:r>
            <a:r>
              <a:rPr lang="en-US" dirty="0" smtClean="0"/>
              <a:t> </a:t>
            </a:r>
            <a:endParaRPr lang="en-US" dirty="0"/>
          </a:p>
        </p:txBody>
      </p:sp>
      <p:sp>
        <p:nvSpPr>
          <p:cNvPr id="3" name="Content Placeholder 2"/>
          <p:cNvSpPr>
            <a:spLocks noGrp="1"/>
          </p:cNvSpPr>
          <p:nvPr>
            <p:ph idx="1"/>
          </p:nvPr>
        </p:nvSpPr>
        <p:spPr/>
        <p:txBody>
          <a:bodyPr>
            <a:noAutofit/>
          </a:bodyPr>
          <a:lstStyle/>
          <a:p>
            <a:r>
              <a:rPr lang="en-US" sz="2400" dirty="0" smtClean="0"/>
              <a:t>The word Leviticus in Hebrew shows a message for us to learn about out attitude of worship as we read the book.</a:t>
            </a:r>
          </a:p>
          <a:p>
            <a:endParaRPr lang="en-US" sz="2400" b="0" dirty="0" smtClean="0"/>
          </a:p>
          <a:p>
            <a:pPr algn="l"/>
            <a:r>
              <a:rPr lang="en-US" sz="2400" b="0" i="1" dirty="0" err="1" smtClean="0"/>
              <a:t>Vav</a:t>
            </a:r>
            <a:r>
              <a:rPr lang="en-US" sz="2400" b="0" i="1" dirty="0" smtClean="0"/>
              <a:t> </a:t>
            </a:r>
            <a:r>
              <a:rPr lang="en-US" sz="2400" b="0" dirty="0" smtClean="0"/>
              <a:t>- Nail – add, secure, hook </a:t>
            </a:r>
          </a:p>
          <a:p>
            <a:pPr algn="l"/>
            <a:r>
              <a:rPr lang="en-US" sz="2400" b="0" i="1" dirty="0" err="1" smtClean="0"/>
              <a:t>Yud</a:t>
            </a:r>
            <a:r>
              <a:rPr lang="en-US" sz="2400" b="0" dirty="0" smtClean="0"/>
              <a:t> - Closed hand – work, throw or worship, deed, work, to make	</a:t>
            </a:r>
          </a:p>
          <a:p>
            <a:pPr algn="l"/>
            <a:r>
              <a:rPr lang="en-US" sz="2400" b="0" i="1" dirty="0" err="1" smtClean="0"/>
              <a:t>Kof</a:t>
            </a:r>
            <a:r>
              <a:rPr lang="en-US" sz="2400" b="0" dirty="0" smtClean="0"/>
              <a:t> - Back of head – behind the last, least </a:t>
            </a:r>
          </a:p>
          <a:p>
            <a:pPr algn="l"/>
            <a:r>
              <a:rPr lang="en-US" sz="2400" b="0" i="1" dirty="0" err="1" smtClean="0"/>
              <a:t>Resh</a:t>
            </a:r>
            <a:r>
              <a:rPr lang="en-US" sz="2400" b="0" dirty="0" smtClean="0"/>
              <a:t> - Head – person or head highest</a:t>
            </a:r>
          </a:p>
          <a:p>
            <a:pPr algn="l"/>
            <a:r>
              <a:rPr lang="en-US" sz="2400" b="0" i="1" dirty="0" err="1" smtClean="0"/>
              <a:t>Alef</a:t>
            </a:r>
            <a:r>
              <a:rPr lang="en-US" sz="2400" b="0" dirty="0" smtClean="0"/>
              <a:t> - Ox, bull – strength, leader, first</a:t>
            </a:r>
          </a:p>
          <a:p>
            <a:pPr algn="l"/>
            <a:endParaRPr lang="en-US" sz="2400" b="0" dirty="0" smtClean="0"/>
          </a:p>
          <a:p>
            <a:pPr algn="ctr"/>
            <a:r>
              <a:rPr lang="en-US" sz="2400" i="1" dirty="0" smtClean="0">
                <a:solidFill>
                  <a:srgbClr val="C00000"/>
                </a:solidFill>
              </a:rPr>
              <a:t>By securing (hooking) your deeds (work) to </a:t>
            </a:r>
            <a:r>
              <a:rPr lang="he-IL" i="1" dirty="0" smtClean="0">
                <a:solidFill>
                  <a:srgbClr val="C00000"/>
                </a:solidFill>
              </a:rPr>
              <a:t>יהושע</a:t>
            </a:r>
            <a:r>
              <a:rPr lang="en-US" sz="2400" i="1" dirty="0" smtClean="0">
                <a:solidFill>
                  <a:srgbClr val="C00000"/>
                </a:solidFill>
              </a:rPr>
              <a:t> you will have access to the head (God) who is all powerful.</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a:t>
            </a:fld>
            <a:endParaRPr lang="en-ZA"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CONSECRATED LIFE</a:t>
            </a:r>
            <a:endParaRPr lang="en-ZA" dirty="0"/>
          </a:p>
        </p:txBody>
      </p:sp>
      <p:sp>
        <p:nvSpPr>
          <p:cNvPr id="3" name="Content Placeholder 2"/>
          <p:cNvSpPr>
            <a:spLocks noGrp="1"/>
          </p:cNvSpPr>
          <p:nvPr>
            <p:ph idx="1"/>
          </p:nvPr>
        </p:nvSpPr>
        <p:spPr/>
        <p:txBody>
          <a:bodyPr>
            <a:normAutofit/>
          </a:bodyPr>
          <a:lstStyle/>
          <a:p>
            <a:r>
              <a:rPr lang="en-ZA" sz="2400" b="0" dirty="0" smtClean="0"/>
              <a:t>To live a consecrated life, we must have the following:</a:t>
            </a:r>
          </a:p>
          <a:p>
            <a:pPr marL="457200" indent="-457200">
              <a:buFont typeface="+mj-lt"/>
              <a:buAutoNum type="arabicPeriod"/>
            </a:pPr>
            <a:r>
              <a:rPr lang="en-ZA" sz="2400" b="0" dirty="0" smtClean="0"/>
              <a:t>Consecrated ears that are attentive to God; </a:t>
            </a:r>
            <a:r>
              <a:rPr lang="en-ZA" i="1" dirty="0" smtClean="0">
                <a:solidFill>
                  <a:srgbClr val="004821"/>
                </a:solidFill>
              </a:rPr>
              <a:t>“My sheep hear My voice, and I know them, and they follow Me. </a:t>
            </a:r>
            <a:r>
              <a:rPr lang="en-ZA" b="1" i="1" dirty="0" smtClean="0">
                <a:solidFill>
                  <a:srgbClr val="004821"/>
                </a:solidFill>
              </a:rPr>
              <a:t>(John 10:27)</a:t>
            </a:r>
          </a:p>
          <a:p>
            <a:pPr marL="457200" indent="-457200">
              <a:buFont typeface="+mj-lt"/>
              <a:buAutoNum type="arabicPeriod"/>
            </a:pPr>
            <a:endParaRPr lang="en-ZA" dirty="0" smtClean="0"/>
          </a:p>
          <a:p>
            <a:pPr marL="457200" lvl="0" indent="-457200">
              <a:buFont typeface="+mj-lt"/>
              <a:buAutoNum type="arabicPeriod"/>
            </a:pPr>
            <a:r>
              <a:rPr lang="en-ZA" sz="2400" b="0" dirty="0" smtClean="0"/>
              <a:t>Consecrated hands that are ready to do His will and the good works He has pre-appointed for us to perform; </a:t>
            </a:r>
            <a:r>
              <a:rPr lang="en-ZA" sz="2400" b="0" i="1" dirty="0" smtClean="0">
                <a:solidFill>
                  <a:srgbClr val="004821"/>
                </a:solidFill>
              </a:rPr>
              <a:t>“…bearing fruit in every good work…” </a:t>
            </a:r>
            <a:r>
              <a:rPr lang="en-ZA" sz="2400" i="1" dirty="0" smtClean="0">
                <a:solidFill>
                  <a:srgbClr val="004821"/>
                </a:solidFill>
              </a:rPr>
              <a:t> </a:t>
            </a:r>
            <a:r>
              <a:rPr lang="en-ZA" sz="2400" b="1" i="1" dirty="0" smtClean="0">
                <a:solidFill>
                  <a:srgbClr val="004821"/>
                </a:solidFill>
              </a:rPr>
              <a:t>(Colossians 1:10)</a:t>
            </a:r>
          </a:p>
          <a:p>
            <a:pPr marL="457200" lvl="0" indent="-457200"/>
            <a:endParaRPr lang="en-ZA" sz="2400" b="0" dirty="0" smtClean="0">
              <a:solidFill>
                <a:srgbClr val="C00000"/>
              </a:solidFill>
            </a:endParaRPr>
          </a:p>
          <a:p>
            <a:pPr marL="457200" indent="-457200">
              <a:buFont typeface="+mj-lt"/>
              <a:buAutoNum type="arabicPeriod"/>
            </a:pPr>
            <a:r>
              <a:rPr lang="en-ZA" sz="2400" b="0" dirty="0" smtClean="0"/>
              <a:t>Consecrated feet that continually walk in His holy ways </a:t>
            </a:r>
            <a:r>
              <a:rPr lang="en-ZA" i="1" dirty="0" smtClean="0">
                <a:solidFill>
                  <a:srgbClr val="004821"/>
                </a:solidFill>
              </a:rPr>
              <a:t>The steps of a man are ordered by </a:t>
            </a:r>
            <a:r>
              <a:rPr lang="he-IL" i="1" dirty="0" smtClean="0">
                <a:solidFill>
                  <a:srgbClr val="004821"/>
                </a:solidFill>
              </a:rPr>
              <a:t>יהוה</a:t>
            </a:r>
            <a:r>
              <a:rPr lang="en-ZA" i="1" dirty="0" smtClean="0">
                <a:solidFill>
                  <a:srgbClr val="004821"/>
                </a:solidFill>
              </a:rPr>
              <a:t>, And He delights in his way. </a:t>
            </a:r>
            <a:r>
              <a:rPr lang="en-US" b="1" i="1" dirty="0" smtClean="0">
                <a:solidFill>
                  <a:srgbClr val="004821"/>
                </a:solidFill>
              </a:rPr>
              <a:t>(Psalms 37:23)</a:t>
            </a:r>
          </a:p>
          <a:p>
            <a:endParaRPr lang="en-US" dirty="0" smtClean="0"/>
          </a:p>
          <a:p>
            <a:pPr lvl="0"/>
            <a:endParaRPr lang="en-ZA" sz="2400" i="1" dirty="0" smtClean="0">
              <a:solidFill>
                <a:srgbClr val="C00000"/>
              </a:solidFill>
            </a:endParaRPr>
          </a:p>
          <a:p>
            <a:endParaRPr lang="en-ZA" sz="2400"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40</a:t>
            </a:fld>
            <a:endParaRPr lang="en-ZA"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THREE BREADS</a:t>
            </a:r>
            <a:endParaRPr lang="en-ZA" dirty="0"/>
          </a:p>
        </p:txBody>
      </p:sp>
      <p:sp>
        <p:nvSpPr>
          <p:cNvPr id="3" name="Content Placeholder 2"/>
          <p:cNvSpPr>
            <a:spLocks noGrp="1"/>
          </p:cNvSpPr>
          <p:nvPr>
            <p:ph idx="1"/>
          </p:nvPr>
        </p:nvSpPr>
        <p:spPr>
          <a:xfrm>
            <a:off x="323528" y="1600200"/>
            <a:ext cx="8568952" cy="5257800"/>
          </a:xfrm>
        </p:spPr>
        <p:txBody>
          <a:bodyPr>
            <a:noAutofit/>
          </a:bodyPr>
          <a:lstStyle/>
          <a:p>
            <a:pPr algn="ctr">
              <a:lnSpc>
                <a:spcPts val="2100"/>
              </a:lnSpc>
            </a:pPr>
            <a:r>
              <a:rPr lang="en-ZA" i="1" dirty="0" smtClean="0">
                <a:solidFill>
                  <a:srgbClr val="004821"/>
                </a:solidFill>
              </a:rPr>
              <a:t>. from the basket of unleavened bread that was before </a:t>
            </a:r>
            <a:r>
              <a:rPr lang="he-IL" i="1" dirty="0" smtClean="0">
                <a:solidFill>
                  <a:srgbClr val="004821"/>
                </a:solidFill>
              </a:rPr>
              <a:t>יהוה</a:t>
            </a:r>
            <a:r>
              <a:rPr lang="en-ZA" i="1" dirty="0" smtClean="0">
                <a:solidFill>
                  <a:srgbClr val="004821"/>
                </a:solidFill>
              </a:rPr>
              <a:t> he took one unleavened cake, and a cake of bread anointed with oil, and one thin cake, and put them on the fat and on the right thigh, and placed all these in the hands of </a:t>
            </a:r>
            <a:r>
              <a:rPr lang="en-ZA" i="1" dirty="0" err="1" smtClean="0">
                <a:solidFill>
                  <a:srgbClr val="004821"/>
                </a:solidFill>
              </a:rPr>
              <a:t>Aharon</a:t>
            </a:r>
            <a:r>
              <a:rPr lang="en-ZA" i="1" dirty="0" smtClean="0">
                <a:solidFill>
                  <a:srgbClr val="004821"/>
                </a:solidFill>
              </a:rPr>
              <a:t> and in the hands of his sons, and waved them as a wave offering before </a:t>
            </a:r>
            <a:r>
              <a:rPr lang="he-IL" i="1" dirty="0" smtClean="0">
                <a:solidFill>
                  <a:srgbClr val="004821"/>
                </a:solidFill>
              </a:rPr>
              <a:t>יהוה</a:t>
            </a:r>
            <a:r>
              <a:rPr lang="en-US" i="1" dirty="0" smtClean="0">
                <a:solidFill>
                  <a:srgbClr val="004821"/>
                </a:solidFill>
              </a:rPr>
              <a:t>. </a:t>
            </a:r>
            <a:r>
              <a:rPr lang="en-US" b="1" i="1" dirty="0" smtClean="0">
                <a:solidFill>
                  <a:srgbClr val="004821"/>
                </a:solidFill>
              </a:rPr>
              <a:t>(Leviticus 8:26-27)</a:t>
            </a:r>
          </a:p>
          <a:p>
            <a:pPr>
              <a:lnSpc>
                <a:spcPts val="2100"/>
              </a:lnSpc>
            </a:pPr>
            <a:r>
              <a:rPr lang="en-ZA" b="0" dirty="0" smtClean="0"/>
              <a:t>The first is “</a:t>
            </a:r>
            <a:r>
              <a:rPr lang="en-ZA" b="0" i="1" dirty="0" smtClean="0"/>
              <a:t>one unleavened cake</a:t>
            </a:r>
            <a:r>
              <a:rPr lang="en-ZA" b="0" dirty="0" smtClean="0"/>
              <a:t>”. Scripture doesn’t use “</a:t>
            </a:r>
            <a:r>
              <a:rPr lang="en-ZA" b="0" i="1" dirty="0" smtClean="0"/>
              <a:t>aleph</a:t>
            </a:r>
            <a:r>
              <a:rPr lang="en-ZA" b="0" dirty="0" smtClean="0"/>
              <a:t>” for one, but “</a:t>
            </a:r>
            <a:r>
              <a:rPr lang="en-ZA" b="0" i="1" dirty="0" err="1" smtClean="0"/>
              <a:t>echad</a:t>
            </a:r>
            <a:r>
              <a:rPr lang="en-ZA" b="0" dirty="0" smtClean="0"/>
              <a:t>” (unity or unified) “</a:t>
            </a:r>
            <a:r>
              <a:rPr lang="en-ZA" b="0" i="1" dirty="0" err="1" smtClean="0"/>
              <a:t>matzah</a:t>
            </a:r>
            <a:r>
              <a:rPr lang="en-ZA" b="0" i="1" dirty="0" smtClean="0"/>
              <a:t>” “</a:t>
            </a:r>
            <a:r>
              <a:rPr lang="en-ZA" b="0" i="1" dirty="0" err="1" smtClean="0"/>
              <a:t>challah</a:t>
            </a:r>
            <a:r>
              <a:rPr lang="en-ZA" b="0" dirty="0" smtClean="0"/>
              <a:t>” (braided bread). The second is a </a:t>
            </a:r>
            <a:r>
              <a:rPr lang="en-ZA" b="0" i="1" dirty="0" smtClean="0"/>
              <a:t>“</a:t>
            </a:r>
            <a:r>
              <a:rPr lang="en-ZA" b="0" i="1" dirty="0" err="1" smtClean="0"/>
              <a:t>matzah</a:t>
            </a:r>
            <a:r>
              <a:rPr lang="en-ZA" b="0" i="1" dirty="0" smtClean="0"/>
              <a:t> </a:t>
            </a:r>
            <a:r>
              <a:rPr lang="en-ZA" b="0" i="1" dirty="0" err="1" smtClean="0"/>
              <a:t>shemen</a:t>
            </a:r>
            <a:r>
              <a:rPr lang="en-ZA" b="0" dirty="0" smtClean="0"/>
              <a:t>” (an anointed loaf of braided bread). The third is “</a:t>
            </a:r>
            <a:r>
              <a:rPr lang="en-ZA" b="0" i="1" dirty="0" smtClean="0"/>
              <a:t>one thin cake” </a:t>
            </a:r>
            <a:r>
              <a:rPr lang="en-ZA" b="0" dirty="0" smtClean="0"/>
              <a:t>or “</a:t>
            </a:r>
            <a:r>
              <a:rPr lang="en-ZA" b="0" i="1" dirty="0" err="1" smtClean="0"/>
              <a:t>echad</a:t>
            </a:r>
            <a:r>
              <a:rPr lang="en-ZA" b="0" i="1" dirty="0" smtClean="0"/>
              <a:t> </a:t>
            </a:r>
            <a:r>
              <a:rPr lang="en-ZA" b="0" i="1" dirty="0" err="1" smtClean="0"/>
              <a:t>raqiyq</a:t>
            </a:r>
            <a:r>
              <a:rPr lang="en-ZA" b="0" i="1" dirty="0" smtClean="0"/>
              <a:t>”. </a:t>
            </a:r>
            <a:r>
              <a:rPr lang="en-ZA" b="0" dirty="0" smtClean="0"/>
              <a:t>Now, “</a:t>
            </a:r>
            <a:r>
              <a:rPr lang="en-ZA" b="0" i="1" dirty="0" err="1" smtClean="0"/>
              <a:t>raqiyq</a:t>
            </a:r>
            <a:r>
              <a:rPr lang="en-ZA" b="0" dirty="0" smtClean="0"/>
              <a:t>” (thin cake) is from the root </a:t>
            </a:r>
            <a:r>
              <a:rPr lang="en-ZA" b="0" i="1" dirty="0" smtClean="0"/>
              <a:t>“</a:t>
            </a:r>
            <a:r>
              <a:rPr lang="en-ZA" b="0" i="1" dirty="0" err="1" smtClean="0"/>
              <a:t>raqaq</a:t>
            </a:r>
            <a:r>
              <a:rPr lang="en-ZA" b="0" dirty="0" smtClean="0"/>
              <a:t>” (to beat thin or spread out). Three is the number of divine ordination. These cakes were placed on </a:t>
            </a:r>
            <a:r>
              <a:rPr lang="en-ZA" b="0" i="1" dirty="0" smtClean="0"/>
              <a:t>“the fat and the right shoulder</a:t>
            </a:r>
            <a:r>
              <a:rPr lang="en-ZA" b="0" dirty="0" smtClean="0"/>
              <a:t>”. This represents the blessing of the first-born. The “</a:t>
            </a:r>
            <a:r>
              <a:rPr lang="en-ZA" b="0" i="1" dirty="0" smtClean="0"/>
              <a:t>fat</a:t>
            </a:r>
            <a:r>
              <a:rPr lang="en-ZA" b="0" dirty="0" smtClean="0"/>
              <a:t>” is the “</a:t>
            </a:r>
            <a:r>
              <a:rPr lang="en-ZA" b="0" i="1" dirty="0" smtClean="0"/>
              <a:t>abundance” or “multiplicity”</a:t>
            </a:r>
            <a:r>
              <a:rPr lang="en-ZA" b="0" dirty="0" smtClean="0"/>
              <a:t> and the “</a:t>
            </a:r>
            <a:r>
              <a:rPr lang="en-ZA" b="0" i="1" dirty="0" smtClean="0"/>
              <a:t>right shoulder” </a:t>
            </a:r>
            <a:r>
              <a:rPr lang="en-ZA" b="0" dirty="0" smtClean="0"/>
              <a:t>is the “</a:t>
            </a:r>
            <a:r>
              <a:rPr lang="en-ZA" b="0" i="1" dirty="0" smtClean="0"/>
              <a:t>burden</a:t>
            </a:r>
            <a:r>
              <a:rPr lang="en-ZA" b="0" dirty="0" smtClean="0"/>
              <a:t>” and the “</a:t>
            </a:r>
            <a:r>
              <a:rPr lang="en-ZA" b="0" i="1" dirty="0" smtClean="0"/>
              <a:t>authority” </a:t>
            </a:r>
            <a:r>
              <a:rPr lang="en-ZA" b="0" dirty="0" smtClean="0"/>
              <a:t>(ministry). Moshe took the breast (“</a:t>
            </a:r>
            <a:r>
              <a:rPr lang="en-ZA" b="0" i="1" dirty="0" err="1" smtClean="0"/>
              <a:t>chazeh</a:t>
            </a:r>
            <a:r>
              <a:rPr lang="en-ZA" b="0" i="1" dirty="0" smtClean="0"/>
              <a:t>”) </a:t>
            </a:r>
            <a:r>
              <a:rPr lang="en-ZA" b="0" dirty="0" smtClean="0"/>
              <a:t>and waved it in the Face of </a:t>
            </a:r>
            <a:r>
              <a:rPr lang="he-IL" dirty="0" smtClean="0"/>
              <a:t>יהוה</a:t>
            </a:r>
            <a:r>
              <a:rPr lang="en-ZA" b="0" dirty="0" smtClean="0"/>
              <a:t>. This word “</a:t>
            </a:r>
            <a:r>
              <a:rPr lang="en-ZA" b="0" i="1" dirty="0" err="1" smtClean="0"/>
              <a:t>chazeh</a:t>
            </a:r>
            <a:r>
              <a:rPr lang="en-ZA" b="0" dirty="0" smtClean="0"/>
              <a:t>” also means “</a:t>
            </a:r>
            <a:r>
              <a:rPr lang="en-ZA" b="0" i="1" dirty="0" smtClean="0"/>
              <a:t>to behold” or “look upon</a:t>
            </a:r>
            <a:r>
              <a:rPr lang="en-ZA" b="0" dirty="0" smtClean="0"/>
              <a:t>” as in the Face of </a:t>
            </a:r>
            <a:r>
              <a:rPr lang="he-IL" dirty="0" smtClean="0"/>
              <a:t>יהוה</a:t>
            </a:r>
            <a:r>
              <a:rPr lang="en-ZA" b="0" dirty="0" smtClean="0"/>
              <a:t>. So, in this waving of the breast, Moshe was beholding </a:t>
            </a:r>
            <a:r>
              <a:rPr lang="he-IL" dirty="0" smtClean="0"/>
              <a:t>יהוה</a:t>
            </a:r>
            <a:r>
              <a:rPr lang="en-ZA" b="0" dirty="0" smtClean="0"/>
              <a:t>’s Face while making a “</a:t>
            </a:r>
            <a:r>
              <a:rPr lang="en-ZA" b="0" i="1" dirty="0" err="1" smtClean="0"/>
              <a:t>qorban</a:t>
            </a:r>
            <a:r>
              <a:rPr lang="en-ZA" b="0" dirty="0" smtClean="0"/>
              <a:t>” (a drawing near) to </a:t>
            </a:r>
            <a:r>
              <a:rPr lang="he-IL" dirty="0" smtClean="0"/>
              <a:t>יהוה</a:t>
            </a:r>
            <a:r>
              <a:rPr lang="en-ZA" b="0" dirty="0" smtClean="0"/>
              <a:t>’s Face. </a:t>
            </a:r>
          </a:p>
          <a:p>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41</a:t>
            </a:fld>
            <a:endParaRPr lang="en-ZA"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 DAYS</a:t>
            </a:r>
            <a:endParaRPr lang="en-US" dirty="0"/>
          </a:p>
        </p:txBody>
      </p:sp>
      <p:sp>
        <p:nvSpPr>
          <p:cNvPr id="3" name="Content Placeholder 2"/>
          <p:cNvSpPr>
            <a:spLocks noGrp="1"/>
          </p:cNvSpPr>
          <p:nvPr>
            <p:ph idx="1"/>
          </p:nvPr>
        </p:nvSpPr>
        <p:spPr>
          <a:xfrm>
            <a:off x="457200" y="1600200"/>
            <a:ext cx="8229600" cy="5257800"/>
          </a:xfrm>
        </p:spPr>
        <p:txBody>
          <a:bodyPr>
            <a:noAutofit/>
          </a:bodyPr>
          <a:lstStyle/>
          <a:p>
            <a:pPr>
              <a:lnSpc>
                <a:spcPts val="2600"/>
              </a:lnSpc>
            </a:pPr>
            <a:r>
              <a:rPr lang="en-ZA" sz="2400" i="1" dirty="0" smtClean="0">
                <a:solidFill>
                  <a:srgbClr val="C00000"/>
                </a:solidFill>
              </a:rPr>
              <a:t>Leviticus 8:30-36 </a:t>
            </a:r>
            <a:r>
              <a:rPr lang="en-ZA" sz="2400" b="0" i="1" dirty="0" smtClean="0">
                <a:solidFill>
                  <a:srgbClr val="C00000"/>
                </a:solidFill>
              </a:rPr>
              <a:t>After the ordination, </a:t>
            </a:r>
            <a:r>
              <a:rPr lang="he-IL" i="1" dirty="0" smtClean="0">
                <a:solidFill>
                  <a:srgbClr val="C00000"/>
                </a:solidFill>
              </a:rPr>
              <a:t>יהוה</a:t>
            </a:r>
            <a:r>
              <a:rPr lang="en-ZA" sz="2400" b="0" i="1" dirty="0" smtClean="0">
                <a:solidFill>
                  <a:srgbClr val="C00000"/>
                </a:solidFill>
              </a:rPr>
              <a:t> commanded them not to go outside the door for seven days; because </a:t>
            </a:r>
            <a:r>
              <a:rPr lang="he-IL" i="1" dirty="0" smtClean="0">
                <a:solidFill>
                  <a:srgbClr val="C00000"/>
                </a:solidFill>
              </a:rPr>
              <a:t>יהוה</a:t>
            </a:r>
            <a:r>
              <a:rPr lang="en-ZA" sz="2400" b="0" i="1" dirty="0" smtClean="0">
                <a:solidFill>
                  <a:srgbClr val="C00000"/>
                </a:solidFill>
              </a:rPr>
              <a:t> was setting them apart, in other words they were to be before Elohim (in His Face) making atonement for themselves, and the priesthood, and guarding (</a:t>
            </a:r>
            <a:r>
              <a:rPr lang="en-ZA" sz="2400" b="0" i="1" dirty="0" err="1" smtClean="0">
                <a:solidFill>
                  <a:srgbClr val="C00000"/>
                </a:solidFill>
              </a:rPr>
              <a:t>shamar</a:t>
            </a:r>
            <a:r>
              <a:rPr lang="en-ZA" sz="2400" b="0" i="1" dirty="0" smtClean="0">
                <a:solidFill>
                  <a:srgbClr val="C00000"/>
                </a:solidFill>
              </a:rPr>
              <a:t>) the duty (</a:t>
            </a:r>
            <a:r>
              <a:rPr lang="en-ZA" sz="2400" b="0" i="1" dirty="0" err="1" smtClean="0">
                <a:solidFill>
                  <a:srgbClr val="C00000"/>
                </a:solidFill>
              </a:rPr>
              <a:t>mishmereth</a:t>
            </a:r>
            <a:r>
              <a:rPr lang="en-ZA" sz="2400" b="0" i="1" dirty="0" smtClean="0">
                <a:solidFill>
                  <a:srgbClr val="C00000"/>
                </a:solidFill>
              </a:rPr>
              <a:t> or injunctions) of </a:t>
            </a:r>
            <a:r>
              <a:rPr lang="he-IL" i="1" dirty="0" smtClean="0">
                <a:solidFill>
                  <a:srgbClr val="C00000"/>
                </a:solidFill>
              </a:rPr>
              <a:t>יהוה</a:t>
            </a:r>
            <a:r>
              <a:rPr lang="en-ZA" sz="2400" b="0" i="1" dirty="0" smtClean="0">
                <a:solidFill>
                  <a:srgbClr val="C00000"/>
                </a:solidFill>
              </a:rPr>
              <a:t> for seven days and nights. Three is the number representing divine ordination, seven represents </a:t>
            </a:r>
            <a:r>
              <a:rPr lang="he-IL" i="1" dirty="0" smtClean="0">
                <a:solidFill>
                  <a:srgbClr val="C00000"/>
                </a:solidFill>
              </a:rPr>
              <a:t>יהוה</a:t>
            </a:r>
            <a:r>
              <a:rPr lang="en-ZA" sz="2400" b="0" i="1" dirty="0" smtClean="0">
                <a:solidFill>
                  <a:srgbClr val="C00000"/>
                </a:solidFill>
              </a:rPr>
              <a:t>’s perfection of man, and all of creation. </a:t>
            </a:r>
          </a:p>
          <a:p>
            <a:pPr>
              <a:lnSpc>
                <a:spcPts val="2600"/>
              </a:lnSpc>
            </a:pPr>
            <a:r>
              <a:rPr lang="en-ZA" sz="2400" b="0" dirty="0" smtClean="0"/>
              <a:t>You might see the seven days representing the seven millennia of </a:t>
            </a:r>
            <a:r>
              <a:rPr lang="he-IL" dirty="0" smtClean="0"/>
              <a:t>יהוה</a:t>
            </a:r>
            <a:r>
              <a:rPr lang="en-ZA" sz="2400" b="0" dirty="0" smtClean="0"/>
              <a:t>’s dealings with man, staying in His presence until our “</a:t>
            </a:r>
            <a:r>
              <a:rPr lang="en-ZA" sz="2400" b="0" i="1" dirty="0" smtClean="0"/>
              <a:t>ordination” </a:t>
            </a:r>
            <a:r>
              <a:rPr lang="en-ZA" sz="2400" b="0" dirty="0" smtClean="0"/>
              <a:t>is complete. These priests stayed at the door of the Tent, the Dwelling Place of </a:t>
            </a:r>
            <a:r>
              <a:rPr lang="en-ZA" sz="2400" b="0" dirty="0" err="1" smtClean="0"/>
              <a:t>Elohim</a:t>
            </a:r>
            <a:r>
              <a:rPr lang="en-ZA" sz="2400" b="0" dirty="0" smtClean="0"/>
              <a:t> is now in our hearts. We can now, through </a:t>
            </a:r>
            <a:r>
              <a:rPr lang="he-IL" dirty="0" smtClean="0"/>
              <a:t>יהושע</a:t>
            </a:r>
            <a:r>
              <a:rPr lang="en-ZA" sz="2400" b="0" dirty="0" smtClean="0"/>
              <a:t> stay in His presence at all times, if we “</a:t>
            </a:r>
            <a:r>
              <a:rPr lang="en-ZA" sz="2400" b="0" i="1" dirty="0" smtClean="0"/>
              <a:t>choose the right</a:t>
            </a:r>
            <a:r>
              <a:rPr lang="en-ZA" sz="2400" b="0" dirty="0" smtClean="0"/>
              <a:t>” </a:t>
            </a:r>
            <a:r>
              <a:rPr lang="en-ZA" sz="2400" b="0" i="1" dirty="0" smtClean="0"/>
              <a:t>(as with the earlobe, thumb and big toe). </a:t>
            </a:r>
            <a:endParaRPr lang="en-US" sz="2400"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42</a:t>
            </a:fld>
            <a:endParaRPr lang="en-ZA"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e-IL" sz="4800" b="0" dirty="0" smtClean="0"/>
              <a:t>יהושע</a:t>
            </a:r>
            <a:endParaRPr lang="en-ZA" sz="4800" b="0" dirty="0"/>
          </a:p>
        </p:txBody>
      </p:sp>
      <p:sp>
        <p:nvSpPr>
          <p:cNvPr id="3" name="Content Placeholder 2"/>
          <p:cNvSpPr>
            <a:spLocks noGrp="1"/>
          </p:cNvSpPr>
          <p:nvPr>
            <p:ph idx="1"/>
          </p:nvPr>
        </p:nvSpPr>
        <p:spPr/>
        <p:txBody>
          <a:bodyPr>
            <a:normAutofit/>
          </a:bodyPr>
          <a:lstStyle/>
          <a:p>
            <a:r>
              <a:rPr lang="en-ZA" b="0" dirty="0" smtClean="0"/>
              <a:t>As Saul wrote in </a:t>
            </a:r>
            <a:r>
              <a:rPr lang="en-US" dirty="0" smtClean="0"/>
              <a:t>Hebrews 13:10-15</a:t>
            </a:r>
          </a:p>
          <a:p>
            <a:pPr algn="ctr"/>
            <a:r>
              <a:rPr lang="en-ZA" b="0" i="1" dirty="0" smtClean="0">
                <a:solidFill>
                  <a:srgbClr val="004821"/>
                </a:solidFill>
              </a:rPr>
              <a:t> </a:t>
            </a:r>
            <a:r>
              <a:rPr lang="en-ZA" i="1" dirty="0" smtClean="0">
                <a:solidFill>
                  <a:srgbClr val="004821"/>
                </a:solidFill>
              </a:rPr>
              <a:t>We have an altar from which those serving the Tent have no authority to eat. For the bodies of those beasts whose blood is brought into the Set-apart Place by the high priest for sin, are burned outside the camp. And so </a:t>
            </a:r>
            <a:r>
              <a:rPr lang="he-IL" i="1" dirty="0" smtClean="0">
                <a:solidFill>
                  <a:srgbClr val="004821"/>
                </a:solidFill>
              </a:rPr>
              <a:t>יהושע</a:t>
            </a:r>
            <a:r>
              <a:rPr lang="en-ZA" i="1" dirty="0" smtClean="0">
                <a:solidFill>
                  <a:srgbClr val="004821"/>
                </a:solidFill>
              </a:rPr>
              <a:t> also suffered outside the gate, to set apart the people with His own blood. Let us, then, go to Him outside the camp, bearing His reproach. For we have no lasting city here, but we seek the one coming. Through Him then, let us continually offer up a slaughter offering of praise to Elohim, that is, the fruit of our lips,</a:t>
            </a:r>
            <a:r>
              <a:rPr lang="en-ZA" i="1" baseline="30000" dirty="0" smtClean="0">
                <a:solidFill>
                  <a:srgbClr val="004821"/>
                </a:solidFill>
              </a:rPr>
              <a:t>1</a:t>
            </a:r>
            <a:r>
              <a:rPr lang="en-ZA" i="1" dirty="0" smtClean="0">
                <a:solidFill>
                  <a:srgbClr val="004821"/>
                </a:solidFill>
              </a:rPr>
              <a:t> giving thanks to His Name. Footnote: </a:t>
            </a:r>
            <a:r>
              <a:rPr lang="en-ZA" i="1" baseline="30000" dirty="0" smtClean="0">
                <a:solidFill>
                  <a:srgbClr val="004821"/>
                </a:solidFill>
              </a:rPr>
              <a:t>1</a:t>
            </a:r>
            <a:r>
              <a:rPr lang="en-ZA" i="1" dirty="0" smtClean="0">
                <a:solidFill>
                  <a:srgbClr val="004821"/>
                </a:solidFill>
              </a:rPr>
              <a:t>Or “bulls of our lips” - See </a:t>
            </a:r>
            <a:r>
              <a:rPr lang="en-ZA" i="1" dirty="0" err="1" smtClean="0">
                <a:solidFill>
                  <a:srgbClr val="004821"/>
                </a:solidFill>
              </a:rPr>
              <a:t>Hosh</a:t>
            </a:r>
            <a:r>
              <a:rPr lang="en-ZA" i="1" dirty="0" smtClean="0">
                <a:solidFill>
                  <a:srgbClr val="004821"/>
                </a:solidFill>
              </a:rPr>
              <a:t>. 14:2. </a:t>
            </a:r>
          </a:p>
          <a:p>
            <a:endParaRPr lang="en-US" sz="2800"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43</a:t>
            </a:fld>
            <a:endParaRPr lang="en-ZA"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SACRIFICE OF BODY AND LIPS</a:t>
            </a:r>
            <a:endParaRPr lang="en-ZA" dirty="0"/>
          </a:p>
        </p:txBody>
      </p:sp>
      <p:sp>
        <p:nvSpPr>
          <p:cNvPr id="3" name="Content Placeholder 2"/>
          <p:cNvSpPr>
            <a:spLocks noGrp="1"/>
          </p:cNvSpPr>
          <p:nvPr>
            <p:ph idx="1"/>
          </p:nvPr>
        </p:nvSpPr>
        <p:spPr>
          <a:xfrm>
            <a:off x="457200" y="1600200"/>
            <a:ext cx="8229600" cy="5257800"/>
          </a:xfrm>
        </p:spPr>
        <p:txBody>
          <a:bodyPr>
            <a:normAutofit fontScale="92500" lnSpcReduction="20000"/>
          </a:bodyPr>
          <a:lstStyle/>
          <a:p>
            <a:r>
              <a:rPr lang="en-ZA" sz="2600" b="1" dirty="0" smtClean="0"/>
              <a:t>Living Sacrifice: </a:t>
            </a:r>
            <a:r>
              <a:rPr lang="en-ZA" sz="2600" i="1" dirty="0" smtClean="0">
                <a:solidFill>
                  <a:srgbClr val="004821"/>
                </a:solidFill>
              </a:rPr>
              <a:t>I call upon you, therefore, brothers, through the compassion of Elohim, to present your bodies a living offering – set-apart, well-pleasing to Elohim – your reasonable worship. </a:t>
            </a:r>
            <a:r>
              <a:rPr lang="en-ZA" sz="2600" b="1" i="1" dirty="0" smtClean="0">
                <a:solidFill>
                  <a:srgbClr val="004821"/>
                </a:solidFill>
              </a:rPr>
              <a:t>(Romans 12:1)</a:t>
            </a:r>
          </a:p>
          <a:p>
            <a:r>
              <a:rPr lang="en-ZA" sz="2600" b="1" dirty="0" smtClean="0"/>
              <a:t>Sacrifice of Love: </a:t>
            </a:r>
            <a:r>
              <a:rPr lang="en-ZA" sz="2600" i="1" dirty="0" smtClean="0">
                <a:solidFill>
                  <a:srgbClr val="004821"/>
                </a:solidFill>
              </a:rPr>
              <a:t>Become, then, imitators of Elohim as beloved children. And walk in love, as Messiah also has loved us, and gave Himself for us, a gift and an offering to Elohim for a sweet-smelling fragrance. </a:t>
            </a:r>
            <a:r>
              <a:rPr lang="en-ZA" sz="2600" b="1" i="1" dirty="0" smtClean="0">
                <a:solidFill>
                  <a:srgbClr val="004821"/>
                </a:solidFill>
              </a:rPr>
              <a:t>(Ephesians 5:1-2)</a:t>
            </a:r>
          </a:p>
          <a:p>
            <a:r>
              <a:rPr lang="en-ZA" sz="2600" b="1" dirty="0" smtClean="0"/>
              <a:t>Sacrifice of Service: </a:t>
            </a:r>
            <a:r>
              <a:rPr lang="en-ZA" sz="2600" i="1" dirty="0" smtClean="0">
                <a:solidFill>
                  <a:srgbClr val="004821"/>
                </a:solidFill>
              </a:rPr>
              <a:t>Do all matters without grumblings and </a:t>
            </a:r>
            <a:r>
              <a:rPr lang="en-ZA" sz="2600" i="1" dirty="0" err="1" smtClean="0">
                <a:solidFill>
                  <a:srgbClr val="004821"/>
                </a:solidFill>
              </a:rPr>
              <a:t>disputings</a:t>
            </a:r>
            <a:r>
              <a:rPr lang="en-ZA" sz="2600" i="1" dirty="0" smtClean="0">
                <a:solidFill>
                  <a:srgbClr val="004821"/>
                </a:solidFill>
              </a:rPr>
              <a:t>, in order that you be blameless and faultless, children of Elohim without blemish in the midst of a crooked and perverse generation, among whom you shine as lights in the world, holding on to the Word of life, for a boast to me in the day of Messiah, that I have not run in vain or laboured in vain. In fact, even if I am being poured out as a drink offering on the offering and service of your belief, I am glad and rejoice with you all. </a:t>
            </a:r>
            <a:r>
              <a:rPr lang="en-ZA" sz="2600" b="1" i="1" dirty="0" smtClean="0">
                <a:solidFill>
                  <a:srgbClr val="004821"/>
                </a:solidFill>
              </a:rPr>
              <a:t>(Philippians 2:14-17)</a:t>
            </a:r>
          </a:p>
          <a:p>
            <a:endParaRPr lang="en-ZA" dirty="0" smtClean="0"/>
          </a:p>
          <a:p>
            <a:endParaRPr lang="en-ZA" dirty="0" smtClean="0"/>
          </a:p>
          <a:p>
            <a:endParaRPr lang="en-ZA" dirty="0" smtClean="0"/>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44</a:t>
            </a:fld>
            <a:endParaRPr lang="en-ZA"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SACRIFICE OF BODY AND LIPS</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p>
            <a:r>
              <a:rPr lang="en-ZA" sz="2400" b="1" dirty="0" smtClean="0"/>
              <a:t>Sacrifice of Giving: </a:t>
            </a:r>
            <a:r>
              <a:rPr lang="en-ZA" i="1" dirty="0" smtClean="0">
                <a:solidFill>
                  <a:srgbClr val="004821"/>
                </a:solidFill>
              </a:rPr>
              <a:t>And you know too, Philippians, that in the beginning of the Good News, when I went out from </a:t>
            </a:r>
            <a:r>
              <a:rPr lang="en-ZA" i="1" dirty="0" err="1" smtClean="0">
                <a:solidFill>
                  <a:srgbClr val="004821"/>
                </a:solidFill>
              </a:rPr>
              <a:t>Makedonia</a:t>
            </a:r>
            <a:r>
              <a:rPr lang="en-ZA" i="1" dirty="0" smtClean="0">
                <a:solidFill>
                  <a:srgbClr val="004821"/>
                </a:solidFill>
              </a:rPr>
              <a:t>, no assembly shared with me concerning giving and receiving, except you only, because, even in </a:t>
            </a:r>
            <a:r>
              <a:rPr lang="en-ZA" i="1" dirty="0" err="1" smtClean="0">
                <a:solidFill>
                  <a:srgbClr val="004821"/>
                </a:solidFill>
              </a:rPr>
              <a:t>Thessalonike</a:t>
            </a:r>
            <a:r>
              <a:rPr lang="en-ZA" i="1" dirty="0" smtClean="0">
                <a:solidFill>
                  <a:srgbClr val="004821"/>
                </a:solidFill>
              </a:rPr>
              <a:t> you sent to my need, once and twice. Not that I seek the gift, but I seek the fruit that is multiplying to your account. Indeed I have all and more than enough. I have been filled, having received from </a:t>
            </a:r>
            <a:r>
              <a:rPr lang="en-ZA" i="1" dirty="0" err="1" smtClean="0">
                <a:solidFill>
                  <a:srgbClr val="004821"/>
                </a:solidFill>
              </a:rPr>
              <a:t>Epaphroditos</a:t>
            </a:r>
            <a:r>
              <a:rPr lang="en-ZA" i="1" dirty="0" smtClean="0">
                <a:solidFill>
                  <a:srgbClr val="004821"/>
                </a:solidFill>
              </a:rPr>
              <a:t> what you sent, a sweet-smelling fragrance, an acceptable offering, well-pleasing to Elohim. </a:t>
            </a:r>
            <a:r>
              <a:rPr lang="en-ZA" b="1" i="1" dirty="0" smtClean="0">
                <a:solidFill>
                  <a:srgbClr val="004821"/>
                </a:solidFill>
              </a:rPr>
              <a:t>(Philippians 4:15-18)</a:t>
            </a:r>
          </a:p>
          <a:p>
            <a:r>
              <a:rPr lang="en-ZA" sz="2400" b="1" dirty="0" smtClean="0"/>
              <a:t>Sacrifice of praise: </a:t>
            </a:r>
            <a:r>
              <a:rPr lang="en-ZA" i="1" dirty="0" smtClean="0">
                <a:solidFill>
                  <a:srgbClr val="004821"/>
                </a:solidFill>
              </a:rPr>
              <a:t>Through Him then, let us continually offer up a slaughter offering of praise to Elohim, that is, the fruit of our lips, giving thanks to His Name. </a:t>
            </a:r>
            <a:r>
              <a:rPr lang="en-ZA" b="1" i="1" dirty="0" smtClean="0">
                <a:solidFill>
                  <a:srgbClr val="004821"/>
                </a:solidFill>
              </a:rPr>
              <a:t>(Hebrews 13:15)</a:t>
            </a:r>
          </a:p>
          <a:p>
            <a:endParaRPr lang="en-ZA" dirty="0" smtClean="0"/>
          </a:p>
          <a:p>
            <a:pPr algn="just"/>
            <a:endParaRPr lang="en-ZA" sz="2400" b="0" dirty="0" smtClean="0"/>
          </a:p>
          <a:p>
            <a:endParaRPr lang="en-ZA" sz="2800" dirty="0" smtClean="0"/>
          </a:p>
          <a:p>
            <a:endParaRPr lang="en-ZA" sz="2800" b="0" dirty="0" smtClean="0"/>
          </a:p>
          <a:p>
            <a:endParaRPr lang="en-ZA" sz="2800" b="0" dirty="0" smtClean="0"/>
          </a:p>
          <a:p>
            <a:endParaRPr lang="en-ZA" sz="2800" dirty="0" smtClean="0"/>
          </a:p>
          <a:p>
            <a:pPr algn="just"/>
            <a:endParaRPr lang="en-ZA" b="0" dirty="0" smtClean="0"/>
          </a:p>
          <a:p>
            <a:endParaRPr lang="en-ZA" dirty="0" smtClean="0"/>
          </a:p>
          <a:p>
            <a:endParaRPr lang="en-ZA" dirty="0" smtClean="0"/>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45</a:t>
            </a:fld>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"SPEAK," "SAY," and "COMMAND" - Three Types of </a:t>
            </a:r>
            <a:r>
              <a:rPr lang="en-ZA" dirty="0" err="1" smtClean="0"/>
              <a:t>Mitzvos</a:t>
            </a:r>
            <a:endParaRPr lang="en-ZA" dirty="0"/>
          </a:p>
        </p:txBody>
      </p:sp>
      <p:sp>
        <p:nvSpPr>
          <p:cNvPr id="3" name="Content Placeholder 2"/>
          <p:cNvSpPr>
            <a:spLocks noGrp="1"/>
          </p:cNvSpPr>
          <p:nvPr>
            <p:ph idx="1"/>
          </p:nvPr>
        </p:nvSpPr>
        <p:spPr>
          <a:xfrm>
            <a:off x="457200" y="1600200"/>
            <a:ext cx="8229600" cy="5257800"/>
          </a:xfrm>
        </p:spPr>
        <p:txBody>
          <a:bodyPr>
            <a:normAutofit fontScale="47500" lnSpcReduction="20000"/>
          </a:bodyPr>
          <a:lstStyle/>
          <a:p>
            <a:endParaRPr lang="en-ZA" sz="5100" dirty="0" smtClean="0"/>
          </a:p>
          <a:p>
            <a:r>
              <a:rPr lang="en-ZA" sz="5100" b="0" dirty="0" smtClean="0"/>
              <a:t>When GOD told Moshe to relay various </a:t>
            </a:r>
            <a:r>
              <a:rPr lang="en-ZA" sz="5100" b="0" dirty="0" err="1" smtClean="0"/>
              <a:t>mitzvos</a:t>
            </a:r>
            <a:r>
              <a:rPr lang="en-ZA" sz="5100" b="0" dirty="0" smtClean="0"/>
              <a:t> to the Jewish people, He used the expressions: "</a:t>
            </a:r>
            <a:r>
              <a:rPr lang="en-ZA" sz="5100" b="0" i="1" dirty="0" smtClean="0"/>
              <a:t>speak to the children of Israel," "say to the children of Israel" or "command the children of Israel.“ </a:t>
            </a:r>
          </a:p>
          <a:p>
            <a:r>
              <a:rPr lang="en-ZA" sz="5100" b="0" dirty="0" smtClean="0"/>
              <a:t>All commandments, even those conveyed with the expressions "</a:t>
            </a:r>
            <a:r>
              <a:rPr lang="en-ZA" sz="5100" b="0" i="1" dirty="0" smtClean="0"/>
              <a:t>speak" or "say," </a:t>
            </a:r>
            <a:r>
              <a:rPr lang="en-ZA" sz="5100" b="0" dirty="0" smtClean="0"/>
              <a:t>are termed </a:t>
            </a:r>
            <a:r>
              <a:rPr lang="en-ZA" sz="5100" b="0" dirty="0" err="1" smtClean="0"/>
              <a:t>mitzvos</a:t>
            </a:r>
            <a:r>
              <a:rPr lang="en-ZA" sz="5100" b="0" dirty="0" smtClean="0"/>
              <a:t>, rooted in the word </a:t>
            </a:r>
            <a:r>
              <a:rPr lang="en-ZA" sz="5100" b="0" dirty="0" err="1" smtClean="0"/>
              <a:t>tzavei</a:t>
            </a:r>
            <a:r>
              <a:rPr lang="en-ZA" sz="5100" b="0" dirty="0" smtClean="0"/>
              <a:t> - "</a:t>
            </a:r>
            <a:r>
              <a:rPr lang="en-ZA" sz="5100" b="0" i="1" dirty="0" smtClean="0"/>
              <a:t>command.</a:t>
            </a:r>
            <a:r>
              <a:rPr lang="en-ZA" sz="5100" b="0" dirty="0" smtClean="0"/>
              <a:t>" Thus, all are considered commands and decrees. </a:t>
            </a:r>
          </a:p>
          <a:p>
            <a:r>
              <a:rPr lang="en-ZA" sz="5100" b="0" dirty="0" smtClean="0"/>
              <a:t>We thus understand that although binding an attachment applies to all </a:t>
            </a:r>
            <a:r>
              <a:rPr lang="en-ZA" sz="5100" b="0" dirty="0" err="1" smtClean="0"/>
              <a:t>mitzvos</a:t>
            </a:r>
            <a:r>
              <a:rPr lang="en-ZA" sz="5100" b="0" dirty="0" smtClean="0"/>
              <a:t>, a greater degree of attachment is achieved through those </a:t>
            </a:r>
            <a:r>
              <a:rPr lang="en-ZA" sz="5100" b="0" dirty="0" err="1" smtClean="0"/>
              <a:t>mitzvos</a:t>
            </a:r>
            <a:r>
              <a:rPr lang="en-ZA" sz="5100" b="0" dirty="0" smtClean="0"/>
              <a:t> relayed to us with the expression </a:t>
            </a:r>
            <a:r>
              <a:rPr lang="en-ZA" sz="5100" b="0" i="1" dirty="0" smtClean="0"/>
              <a:t>"</a:t>
            </a:r>
            <a:r>
              <a:rPr lang="en-ZA" sz="5100" b="0" i="1" dirty="0" err="1" smtClean="0"/>
              <a:t>tzav</a:t>
            </a:r>
            <a:r>
              <a:rPr lang="en-ZA" sz="5100" b="0" i="1" dirty="0" smtClean="0"/>
              <a:t> - command,</a:t>
            </a:r>
            <a:r>
              <a:rPr lang="en-ZA" sz="5100" b="0" dirty="0" smtClean="0"/>
              <a:t>" for this expression more clearly indicates attachment. </a:t>
            </a:r>
          </a:p>
          <a:p>
            <a:r>
              <a:rPr lang="en-ZA" sz="5100" b="0" dirty="0" smtClean="0"/>
              <a:t>While "</a:t>
            </a:r>
            <a:r>
              <a:rPr lang="en-ZA" sz="5100" b="0" i="1" dirty="0" smtClean="0"/>
              <a:t>command"</a:t>
            </a:r>
            <a:r>
              <a:rPr lang="en-ZA" sz="5100" b="0" dirty="0" smtClean="0"/>
              <a:t> </a:t>
            </a:r>
            <a:r>
              <a:rPr lang="en-ZA" sz="5100" b="0" dirty="0" err="1" smtClean="0"/>
              <a:t>mitzvos</a:t>
            </a:r>
            <a:r>
              <a:rPr lang="en-ZA" sz="5100" b="0" dirty="0" smtClean="0"/>
              <a:t> achieve "</a:t>
            </a:r>
            <a:r>
              <a:rPr lang="en-ZA" sz="5100" b="0" i="1" dirty="0" smtClean="0"/>
              <a:t>cleaving and attachment</a:t>
            </a:r>
            <a:r>
              <a:rPr lang="en-ZA" sz="5100" b="0" dirty="0" smtClean="0"/>
              <a:t>" at an earlier stage than do other </a:t>
            </a:r>
            <a:r>
              <a:rPr lang="en-ZA" sz="5100" b="0" dirty="0" err="1" smtClean="0"/>
              <a:t>mitzvos</a:t>
            </a:r>
            <a:r>
              <a:rPr lang="en-ZA" sz="5100" b="0" dirty="0" smtClean="0"/>
              <a:t>, all </a:t>
            </a:r>
            <a:r>
              <a:rPr lang="en-ZA" sz="5100" b="0" dirty="0" err="1" smtClean="0"/>
              <a:t>mitzvos</a:t>
            </a:r>
            <a:r>
              <a:rPr lang="en-ZA" sz="5100" b="0" dirty="0" smtClean="0"/>
              <a:t> accomplish this sooner or later. </a:t>
            </a:r>
          </a:p>
          <a:p>
            <a:endParaRPr lang="en-ZA" sz="4800"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a:t>
            </a:fld>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SACRIFICES</a:t>
            </a:r>
            <a:endParaRPr lang="en-US" dirty="0"/>
          </a:p>
        </p:txBody>
      </p:sp>
      <p:sp>
        <p:nvSpPr>
          <p:cNvPr id="3" name="Content Placeholder 2"/>
          <p:cNvSpPr>
            <a:spLocks noGrp="1"/>
          </p:cNvSpPr>
          <p:nvPr>
            <p:ph idx="1"/>
          </p:nvPr>
        </p:nvSpPr>
        <p:spPr/>
        <p:txBody>
          <a:bodyPr>
            <a:noAutofit/>
          </a:bodyPr>
          <a:lstStyle/>
          <a:p>
            <a:r>
              <a:rPr lang="en-US" sz="2400" b="0" dirty="0" smtClean="0"/>
              <a:t>The book of Leviticus is about </a:t>
            </a:r>
            <a:r>
              <a:rPr lang="he-IL" dirty="0" smtClean="0"/>
              <a:t>יהוה</a:t>
            </a:r>
            <a:r>
              <a:rPr lang="en-US" sz="2400" b="0" dirty="0" smtClean="0"/>
              <a:t>’s holiness and how to come near him in Awe, reverence and Worship</a:t>
            </a:r>
          </a:p>
          <a:p>
            <a:endParaRPr lang="en-US" sz="2400" b="0" dirty="0" smtClean="0"/>
          </a:p>
          <a:p>
            <a:r>
              <a:rPr lang="en-US" sz="2400" b="0" dirty="0" smtClean="0"/>
              <a:t>Hebrew word for offering is </a:t>
            </a:r>
            <a:r>
              <a:rPr lang="en-ZA" sz="2400" b="0" dirty="0" err="1" smtClean="0"/>
              <a:t>qorbân</a:t>
            </a:r>
            <a:r>
              <a:rPr lang="en-ZA" sz="2400" b="0" dirty="0" smtClean="0"/>
              <a:t>. From H7126; something </a:t>
            </a:r>
            <a:r>
              <a:rPr lang="en-ZA" sz="2400" b="0" i="1" dirty="0" smtClean="0"/>
              <a:t>brought near the altar, that is, a sacrificial present: - oblation, that is offered, offering.</a:t>
            </a:r>
          </a:p>
          <a:p>
            <a:endParaRPr lang="en-US" sz="2400" b="0" dirty="0" smtClean="0"/>
          </a:p>
          <a:p>
            <a:r>
              <a:rPr lang="en-US" sz="2400" b="0" dirty="0" smtClean="0"/>
              <a:t>Leviticus is about us decreasing and </a:t>
            </a:r>
            <a:r>
              <a:rPr lang="he-IL" dirty="0" smtClean="0"/>
              <a:t>יהוה</a:t>
            </a:r>
            <a:r>
              <a:rPr lang="en-US" sz="2400" b="0" dirty="0" smtClean="0"/>
              <a:t> increasing in our lives.</a:t>
            </a:r>
          </a:p>
          <a:p>
            <a:endParaRPr lang="en-US" sz="2400" dirty="0" smtClean="0"/>
          </a:p>
          <a:p>
            <a:pPr algn="ctr"/>
            <a:r>
              <a:rPr lang="en-ZA" i="1" dirty="0" smtClean="0">
                <a:solidFill>
                  <a:srgbClr val="004821"/>
                </a:solidFill>
              </a:rPr>
              <a:t>“It is right for Him to increase, but me to decrease. </a:t>
            </a:r>
          </a:p>
          <a:p>
            <a:pPr algn="ctr"/>
            <a:r>
              <a:rPr lang="en-ZA" b="1" i="1" dirty="0" smtClean="0">
                <a:solidFill>
                  <a:srgbClr val="004821"/>
                </a:solidFill>
              </a:rPr>
              <a:t>(John 3:30)</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a:t>
            </a:fld>
            <a:endParaRPr lang="en-ZA"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CHIASTIC</a:t>
            </a:r>
            <a:endParaRPr lang="en-ZA" dirty="0"/>
          </a:p>
        </p:txBody>
      </p:sp>
      <p:sp>
        <p:nvSpPr>
          <p:cNvPr id="3" name="Content Placeholder 2"/>
          <p:cNvSpPr>
            <a:spLocks noGrp="1"/>
          </p:cNvSpPr>
          <p:nvPr>
            <p:ph idx="1"/>
          </p:nvPr>
        </p:nvSpPr>
        <p:spPr/>
        <p:txBody>
          <a:bodyPr>
            <a:normAutofit/>
          </a:bodyPr>
          <a:lstStyle/>
          <a:p>
            <a:r>
              <a:rPr lang="en-ZA" dirty="0" smtClean="0"/>
              <a:t>The whole Torah as one large chiastic </a:t>
            </a:r>
            <a:r>
              <a:rPr lang="en-ZA" i="1" dirty="0" smtClean="0">
                <a:solidFill>
                  <a:srgbClr val="C00000"/>
                </a:solidFill>
              </a:rPr>
              <a:t>(an intersection or crossing of two tracts in the form of the letter X):</a:t>
            </a:r>
          </a:p>
          <a:p>
            <a:r>
              <a:rPr lang="en-ZA" dirty="0" smtClean="0">
                <a:solidFill>
                  <a:schemeClr val="accent2">
                    <a:lumMod val="50000"/>
                  </a:schemeClr>
                </a:solidFill>
              </a:rPr>
              <a:t>A. Genesis - Pre-history Israel</a:t>
            </a:r>
          </a:p>
          <a:p>
            <a:r>
              <a:rPr lang="en-ZA" dirty="0" smtClean="0">
                <a:solidFill>
                  <a:schemeClr val="accent2">
                    <a:lumMod val="50000"/>
                  </a:schemeClr>
                </a:solidFill>
              </a:rPr>
              <a:t>	B. Exodus - Israel’s journey through the wilderness</a:t>
            </a:r>
          </a:p>
          <a:p>
            <a:r>
              <a:rPr lang="en-ZA" dirty="0" smtClean="0">
                <a:solidFill>
                  <a:schemeClr val="accent2">
                    <a:lumMod val="50000"/>
                  </a:schemeClr>
                </a:solidFill>
              </a:rPr>
              <a:t>		C. Leviticus </a:t>
            </a:r>
            <a:r>
              <a:rPr lang="en-ZA" dirty="0" smtClean="0">
                <a:solidFill>
                  <a:schemeClr val="accent2">
                    <a:lumMod val="50000"/>
                  </a:schemeClr>
                </a:solidFill>
              </a:rPr>
              <a:t>– </a:t>
            </a:r>
            <a:r>
              <a:rPr lang="en-ZA" dirty="0" smtClean="0">
                <a:solidFill>
                  <a:schemeClr val="accent2">
                    <a:lumMod val="50000"/>
                  </a:schemeClr>
                </a:solidFill>
              </a:rPr>
              <a:t>focus is on drawing near </a:t>
            </a:r>
            <a:r>
              <a:rPr lang="en-ZA" dirty="0" smtClean="0">
                <a:solidFill>
                  <a:schemeClr val="accent2">
                    <a:lumMod val="50000"/>
                  </a:schemeClr>
                </a:solidFill>
              </a:rPr>
              <a:t>to the </a:t>
            </a:r>
            <a:r>
              <a:rPr lang="en-ZA" dirty="0" smtClean="0">
                <a:solidFill>
                  <a:schemeClr val="accent2">
                    <a:lumMod val="50000"/>
                  </a:schemeClr>
                </a:solidFill>
              </a:rPr>
              <a:t>Almighty</a:t>
            </a:r>
          </a:p>
          <a:p>
            <a:r>
              <a:rPr lang="en-ZA" dirty="0" smtClean="0">
                <a:solidFill>
                  <a:schemeClr val="accent2">
                    <a:lumMod val="50000"/>
                  </a:schemeClr>
                </a:solidFill>
              </a:rPr>
              <a:t>	B1. Numbers – Israel’s journey through the wilderness</a:t>
            </a:r>
          </a:p>
          <a:p>
            <a:r>
              <a:rPr lang="en-ZA" dirty="0" smtClean="0">
                <a:solidFill>
                  <a:schemeClr val="accent2">
                    <a:lumMod val="50000"/>
                  </a:schemeClr>
                </a:solidFill>
              </a:rPr>
              <a:t>A1. Deuteronomy – Israel’s future</a:t>
            </a:r>
          </a:p>
          <a:p>
            <a:r>
              <a:rPr lang="en-ZA" dirty="0" smtClean="0"/>
              <a:t>Leviticus</a:t>
            </a:r>
            <a:r>
              <a:rPr lang="en-ZA" dirty="0" smtClean="0"/>
              <a:t> </a:t>
            </a:r>
            <a:r>
              <a:rPr lang="en-ZA" dirty="0" smtClean="0"/>
              <a:t>is the </a:t>
            </a:r>
            <a:r>
              <a:rPr lang="en-ZA" dirty="0" smtClean="0"/>
              <a:t>centre </a:t>
            </a:r>
            <a:r>
              <a:rPr lang="en-ZA" dirty="0" smtClean="0"/>
              <a:t>of our chiastic and therefore the focal point. At the </a:t>
            </a:r>
            <a:r>
              <a:rPr lang="en-ZA" dirty="0" smtClean="0"/>
              <a:t>centre </a:t>
            </a:r>
            <a:r>
              <a:rPr lang="en-ZA" dirty="0" smtClean="0"/>
              <a:t>of </a:t>
            </a:r>
            <a:r>
              <a:rPr lang="en-ZA" dirty="0" smtClean="0"/>
              <a:t>Leviticus </a:t>
            </a:r>
            <a:r>
              <a:rPr lang="en-ZA" dirty="0" smtClean="0"/>
              <a:t>is Chapter 19, known as the “holiness code”:</a:t>
            </a:r>
          </a:p>
          <a:p>
            <a:pPr algn="ctr"/>
            <a:r>
              <a:rPr lang="en-ZA" i="1" dirty="0" smtClean="0">
                <a:solidFill>
                  <a:srgbClr val="004821"/>
                </a:solidFill>
              </a:rPr>
              <a:t>“Speak to all the congregation of the children of </a:t>
            </a:r>
            <a:r>
              <a:rPr lang="en-ZA" i="1" dirty="0" err="1" smtClean="0">
                <a:solidFill>
                  <a:srgbClr val="004821"/>
                </a:solidFill>
              </a:rPr>
              <a:t>Yisra’ĕl</a:t>
            </a:r>
            <a:r>
              <a:rPr lang="en-ZA" i="1" dirty="0" smtClean="0">
                <a:solidFill>
                  <a:srgbClr val="004821"/>
                </a:solidFill>
              </a:rPr>
              <a:t>, and say to them, ‘Be set-apart, for I </a:t>
            </a:r>
            <a:r>
              <a:rPr lang="he-IL" i="1" dirty="0" smtClean="0">
                <a:solidFill>
                  <a:srgbClr val="004821"/>
                </a:solidFill>
              </a:rPr>
              <a:t>יהוה</a:t>
            </a:r>
            <a:r>
              <a:rPr lang="en-US" i="1" dirty="0" smtClean="0">
                <a:solidFill>
                  <a:srgbClr val="004821"/>
                </a:solidFill>
              </a:rPr>
              <a:t> your Elohim am set-apart. </a:t>
            </a:r>
            <a:r>
              <a:rPr lang="en-US" b="1" i="1" dirty="0" smtClean="0">
                <a:solidFill>
                  <a:srgbClr val="004821"/>
                </a:solidFill>
              </a:rPr>
              <a:t>(Leviticus 19:2)</a:t>
            </a: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7</a:t>
            </a:fld>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HOLINESS</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Holiness was the goal of the Israelites from the time they received the revelation on Mount Sinai:</a:t>
            </a:r>
          </a:p>
          <a:p>
            <a:pPr algn="ctr">
              <a:lnSpc>
                <a:spcPts val="2100"/>
              </a:lnSpc>
            </a:pPr>
            <a:r>
              <a:rPr lang="en-ZA" i="1" dirty="0" smtClean="0">
                <a:solidFill>
                  <a:srgbClr val="004821"/>
                </a:solidFill>
              </a:rPr>
              <a:t>‘And now, if you diligently obey My voice, and shall guard My covenant, then you shall be My treasured possession above all the peoples – for all the earth is Mine – ‘and you shall be to Me a reign of priests and a set-apart nation.’ ..</a:t>
            </a:r>
            <a:r>
              <a:rPr lang="en-ZA" b="1" i="1" dirty="0" smtClean="0">
                <a:solidFill>
                  <a:srgbClr val="004821"/>
                </a:solidFill>
              </a:rPr>
              <a:t>(Exodus 19:5-6)</a:t>
            </a:r>
          </a:p>
          <a:p>
            <a:pPr>
              <a:lnSpc>
                <a:spcPts val="2100"/>
              </a:lnSpc>
            </a:pPr>
            <a:r>
              <a:rPr lang="en-ZA" dirty="0" smtClean="0"/>
              <a:t>In the book of 1st Peter, we are reminded of the continued importance of holiness:</a:t>
            </a:r>
          </a:p>
          <a:p>
            <a:pPr algn="ctr">
              <a:lnSpc>
                <a:spcPts val="2100"/>
              </a:lnSpc>
            </a:pPr>
            <a:r>
              <a:rPr lang="en-ZA" i="1" dirty="0" smtClean="0">
                <a:solidFill>
                  <a:srgbClr val="004821"/>
                </a:solidFill>
              </a:rPr>
              <a:t>instead, as the One who called you is set-apart, so you also should become set-apart in all behaviour, because it has been written, “Be set-apart, for I am set-apart.” </a:t>
            </a:r>
            <a:r>
              <a:rPr lang="en-ZA" b="1" i="1" dirty="0" smtClean="0">
                <a:solidFill>
                  <a:srgbClr val="004821"/>
                </a:solidFill>
              </a:rPr>
              <a:t>(1 Peter 1:15-16)</a:t>
            </a:r>
          </a:p>
          <a:p>
            <a:pPr>
              <a:lnSpc>
                <a:spcPts val="2100"/>
              </a:lnSpc>
            </a:pPr>
            <a:r>
              <a:rPr lang="en-ZA" dirty="0" smtClean="0"/>
              <a:t>When Peter reminded the people of the Hebrew understanding to the word “holy” (Set apart), he was reminding them of the book of </a:t>
            </a:r>
            <a:r>
              <a:rPr lang="en-ZA" dirty="0" smtClean="0"/>
              <a:t>Leviticus</a:t>
            </a:r>
            <a:r>
              <a:rPr lang="en-ZA" dirty="0" smtClean="0"/>
              <a:t>. </a:t>
            </a:r>
            <a:r>
              <a:rPr lang="en-ZA" dirty="0" smtClean="0"/>
              <a:t>Mostly in what we can learn from the sacrifices and the service of the priests. This is why the book  takes on the central location of the Torah. The </a:t>
            </a:r>
            <a:r>
              <a:rPr lang="en-ZA" dirty="0" err="1" smtClean="0"/>
              <a:t>korban</a:t>
            </a:r>
            <a:r>
              <a:rPr lang="en-ZA" dirty="0" smtClean="0"/>
              <a:t> (drawing near) offerings and the purity laws were intended to enable the Israelites to live in close proximity to </a:t>
            </a:r>
            <a:r>
              <a:rPr lang="he-IL" dirty="0" smtClean="0"/>
              <a:t>יהוה</a:t>
            </a:r>
            <a:r>
              <a:rPr lang="en-ZA" dirty="0" smtClean="0"/>
              <a:t>. This was the ideal…</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8</a:t>
            </a:fld>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IMPORTANCE OF SACRIFICES</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The prophets made statements about the whole institution of sacrifices that seemed to belittle its importance. During a time of moral and spiritual decline, the prophet Amos declared:</a:t>
            </a:r>
          </a:p>
          <a:p>
            <a:pPr>
              <a:lnSpc>
                <a:spcPts val="2300"/>
              </a:lnSpc>
            </a:pPr>
            <a:r>
              <a:rPr lang="en-ZA" b="1" i="1" dirty="0" smtClean="0"/>
              <a:t>Amos: </a:t>
            </a:r>
            <a:r>
              <a:rPr lang="en-ZA" i="1" dirty="0" smtClean="0">
                <a:solidFill>
                  <a:srgbClr val="004821"/>
                </a:solidFill>
              </a:rPr>
              <a:t>“I have hated, I have despised your festivals, and I am not pleased with your assemblies. “Though you offer Me burnt offerings and your grain offerings, I do not accept them, nor do I look on your fattened peace offerings. “Take away from Me the noise of your songs, for I do not hear the sound of your stringed instruments. “And let right-ruling roll on like water, and righteousness like a mighty stream.  </a:t>
            </a:r>
            <a:r>
              <a:rPr lang="en-ZA" b="1" i="1" dirty="0" smtClean="0">
                <a:solidFill>
                  <a:srgbClr val="004821"/>
                </a:solidFill>
              </a:rPr>
              <a:t>(Amos 5:21-24)</a:t>
            </a:r>
          </a:p>
          <a:p>
            <a:pPr>
              <a:lnSpc>
                <a:spcPts val="2300"/>
              </a:lnSpc>
            </a:pPr>
            <a:r>
              <a:rPr lang="en-ZA" b="1" i="1" dirty="0" smtClean="0"/>
              <a:t>Jeremiah: </a:t>
            </a:r>
            <a:r>
              <a:rPr lang="en-ZA" i="1" dirty="0" smtClean="0">
                <a:solidFill>
                  <a:srgbClr val="004821"/>
                </a:solidFill>
              </a:rPr>
              <a:t>“For I did not speak to your fathers, or command them in the day that I brought them out of the land of </a:t>
            </a:r>
            <a:r>
              <a:rPr lang="en-ZA" i="1" dirty="0" err="1" smtClean="0">
                <a:solidFill>
                  <a:srgbClr val="004821"/>
                </a:solidFill>
              </a:rPr>
              <a:t>Mitsrayim</a:t>
            </a:r>
            <a:r>
              <a:rPr lang="en-ZA" i="1" dirty="0" smtClean="0">
                <a:solidFill>
                  <a:srgbClr val="004821"/>
                </a:solidFill>
              </a:rPr>
              <a:t>, about matters of burnt offerings or </a:t>
            </a:r>
            <a:r>
              <a:rPr lang="en-ZA" i="1" dirty="0" err="1" smtClean="0">
                <a:solidFill>
                  <a:srgbClr val="004821"/>
                </a:solidFill>
              </a:rPr>
              <a:t>slaughterings</a:t>
            </a:r>
            <a:r>
              <a:rPr lang="en-ZA" i="1" dirty="0" smtClean="0">
                <a:solidFill>
                  <a:srgbClr val="004821"/>
                </a:solidFill>
              </a:rPr>
              <a:t>. “But this word I did command them, saying, ‘Obey My voice, and I shall be your Elohim, and you be My people. And walk in all the ways that I have commanded you, so that it be well with you.’ </a:t>
            </a:r>
            <a:r>
              <a:rPr lang="en-US" b="1" i="1" dirty="0" smtClean="0">
                <a:solidFill>
                  <a:srgbClr val="004821"/>
                </a:solidFill>
              </a:rPr>
              <a:t>(Jeremiah 7:22-23)</a:t>
            </a: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9</a:t>
            </a:fld>
            <a:endParaRPr lang="en-ZA"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36036</TotalTime>
  <Words>7593</Words>
  <Application>Microsoft Office PowerPoint</Application>
  <PresentationFormat>On-screen Show (4:3)</PresentationFormat>
  <Paragraphs>285</Paragraphs>
  <Slides>45</Slides>
  <Notes>1</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Slide 1</vt:lpstr>
      <vt:lpstr>RECOGNITION</vt:lpstr>
      <vt:lpstr>TZAV – COMMAND!</vt:lpstr>
      <vt:lpstr> LEVITICUS -ויקרא  </vt:lpstr>
      <vt:lpstr>"SPEAK," "SAY," and "COMMAND" - Three Types of Mitzvos</vt:lpstr>
      <vt:lpstr>SACRIFICES</vt:lpstr>
      <vt:lpstr>CHIASTIC</vt:lpstr>
      <vt:lpstr>HOLINESS</vt:lpstr>
      <vt:lpstr>IMPORTANCE OF SACRIFICES</vt:lpstr>
      <vt:lpstr>SERVING ELOHIM</vt:lpstr>
      <vt:lpstr>SACRIFICE</vt:lpstr>
      <vt:lpstr>יהושע</vt:lpstr>
      <vt:lpstr>PRIESTLY INSTRUCTIONS</vt:lpstr>
      <vt:lpstr>BURN ALL NIGHT LONG</vt:lpstr>
      <vt:lpstr>HEARTH</vt:lpstr>
      <vt:lpstr>THE FIRE</vt:lpstr>
      <vt:lpstr>CARRY THE FIRE</vt:lpstr>
      <vt:lpstr>THE ASHES</vt:lpstr>
      <vt:lpstr>MELCHIZEDEK</vt:lpstr>
      <vt:lpstr>HIDDEN TREASURE</vt:lpstr>
      <vt:lpstr>LAYING ON OF HANDS</vt:lpstr>
      <vt:lpstr>MOSES</vt:lpstr>
      <vt:lpstr>ABRAHAM</vt:lpstr>
      <vt:lpstr>ABRAHAM CON’T</vt:lpstr>
      <vt:lpstr>LINEN GARMENT</vt:lpstr>
      <vt:lpstr>WHY LINEN?</vt:lpstr>
      <vt:lpstr>WHY NOT MIX LINEN AND WOOL?</vt:lpstr>
      <vt:lpstr>PHYSICAL PROPERTIES</vt:lpstr>
      <vt:lpstr>TAKE UP</vt:lpstr>
      <vt:lpstr>REMOVE GARMENTS AND PUT ON OTHERS</vt:lpstr>
      <vt:lpstr>SUMMARY</vt:lpstr>
      <vt:lpstr>GRAIN OFFERING</vt:lpstr>
      <vt:lpstr>JOINED TO יהוה</vt:lpstr>
      <vt:lpstr>REMEMBRANCE PORTION</vt:lpstr>
      <vt:lpstr>THE WISDOM OF יהוה</vt:lpstr>
      <vt:lpstr>ORDINATION</vt:lpstr>
      <vt:lpstr>WITNESSES</vt:lpstr>
      <vt:lpstr>WASHED WITH WATER</vt:lpstr>
      <vt:lpstr>THE RAM</vt:lpstr>
      <vt:lpstr>CONSECRATED LIFE</vt:lpstr>
      <vt:lpstr>THREE BREADS</vt:lpstr>
      <vt:lpstr>7 DAYS</vt:lpstr>
      <vt:lpstr>יהושע</vt:lpstr>
      <vt:lpstr>SACRIFICE OF BODY AND LIPS</vt:lpstr>
      <vt:lpstr>SACRIFICE OF BODY AND LIPS</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Dennis Casper Kotze</cp:lastModifiedBy>
  <cp:revision>945</cp:revision>
  <dcterms:created xsi:type="dcterms:W3CDTF">2010-10-31T07:41:47Z</dcterms:created>
  <dcterms:modified xsi:type="dcterms:W3CDTF">2014-03-01T14:06:50Z</dcterms:modified>
</cp:coreProperties>
</file>